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81" r:id="rId4"/>
    <p:sldId id="257" r:id="rId5"/>
    <p:sldId id="285" r:id="rId6"/>
    <p:sldId id="262" r:id="rId7"/>
    <p:sldId id="286" r:id="rId8"/>
    <p:sldId id="282" r:id="rId9"/>
    <p:sldId id="260" r:id="rId10"/>
    <p:sldId id="287" r:id="rId11"/>
    <p:sldId id="288" r:id="rId12"/>
    <p:sldId id="289" r:id="rId13"/>
    <p:sldId id="290" r:id="rId14"/>
    <p:sldId id="291" r:id="rId15"/>
    <p:sldId id="292" r:id="rId16"/>
    <p:sldId id="274" r:id="rId17"/>
    <p:sldId id="28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9" d="100"/>
          <a:sy n="59" d="100"/>
        </p:scale>
        <p:origin x="-1686" y="-2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11" name="TextBox 10"/>
          <p:cNvSpPr txBox="1"/>
          <p:nvPr/>
        </p:nvSpPr>
        <p:spPr>
          <a:xfrm>
            <a:off x="685800" y="1143000"/>
            <a:ext cx="8077200" cy="1323439"/>
          </a:xfrm>
          <a:prstGeom prst="rect">
            <a:avLst/>
          </a:prstGeom>
          <a:noFill/>
        </p:spPr>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PSK Online lecture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a:no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D</a:t>
            </a:r>
            <a:r>
              <a:rPr lang="en-US" sz="3200" dirty="0" smtClean="0">
                <a:solidFill>
                  <a:schemeClr val="bg1"/>
                </a:solidFill>
                <a:latin typeface="Algerian" pitchFamily="82" charset="0"/>
              </a:rPr>
              <a:t>r</a:t>
            </a:r>
            <a:r>
              <a:rPr lang="en-US" sz="3200" dirty="0" smtClean="0">
                <a:solidFill>
                  <a:schemeClr val="bg1"/>
                </a:solidFill>
                <a:latin typeface="Algerian" pitchFamily="82" charset="0"/>
              </a:rPr>
              <a:t>.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1815882"/>
          </a:xfrm>
          <a:prstGeom prst="rect">
            <a:avLst/>
          </a:prstGeom>
          <a:noFill/>
        </p:spPr>
        <p:txBody>
          <a:bodyPr wrap="square" rtlCol="0">
            <a:spAutoFit/>
          </a:bodyPr>
          <a:lstStyle/>
          <a:p>
            <a:r>
              <a:rPr lang="en-US" sz="2800" dirty="0" smtClean="0">
                <a:solidFill>
                  <a:srgbClr val="FFFF00"/>
                </a:solidFill>
                <a:latin typeface="Aharoni" pitchFamily="2" charset="-79"/>
                <a:cs typeface="Aharoni" pitchFamily="2" charset="-79"/>
              </a:rPr>
              <a:t>2. Minimize wastage:</a:t>
            </a:r>
            <a:r>
              <a:rPr lang="en-US" sz="2800" dirty="0" smtClean="0">
                <a:latin typeface="Aharoni" pitchFamily="2" charset="-79"/>
                <a:cs typeface="Aharoni" pitchFamily="2" charset="-79"/>
              </a:rPr>
              <a:t>- </a:t>
            </a:r>
          </a:p>
          <a:p>
            <a:r>
              <a:rPr lang="en-US" sz="2800" dirty="0" smtClean="0">
                <a:latin typeface="Aharoni" pitchFamily="2" charset="-79"/>
                <a:cs typeface="Aharoni" pitchFamily="2" charset="-79"/>
              </a:rPr>
              <a:t>                     </a:t>
            </a:r>
          </a:p>
          <a:p>
            <a:r>
              <a:rPr lang="en-US" sz="2800" dirty="0" smtClean="0">
                <a:solidFill>
                  <a:schemeClr val="bg1"/>
                </a:solidFill>
                <a:latin typeface="Aharoni" pitchFamily="2" charset="-79"/>
                <a:cs typeface="Aharoni" pitchFamily="2" charset="-79"/>
              </a:rPr>
              <a:t>Save wastage, </a:t>
            </a:r>
          </a:p>
          <a:p>
            <a:r>
              <a:rPr lang="en-US" sz="2800" dirty="0" smtClean="0">
                <a:solidFill>
                  <a:schemeClr val="bg1"/>
                </a:solidFill>
                <a:latin typeface="Aharoni" pitchFamily="2" charset="-79"/>
                <a:cs typeface="Aharoni" pitchFamily="2" charset="-79"/>
              </a:rPr>
              <a:t>No theft or loss of materials</a:t>
            </a:r>
            <a:endParaRPr lang="en-US" sz="2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1815882"/>
          </a:xfrm>
          <a:prstGeom prst="rect">
            <a:avLst/>
          </a:prstGeom>
          <a:noFill/>
        </p:spPr>
        <p:txBody>
          <a:bodyPr wrap="square" rtlCol="0">
            <a:spAutoFit/>
          </a:bodyPr>
          <a:lstStyle/>
          <a:p>
            <a:r>
              <a:rPr lang="en-US" sz="2800" dirty="0" smtClean="0">
                <a:solidFill>
                  <a:srgbClr val="FFFF00"/>
                </a:solidFill>
                <a:latin typeface="Aharoni" pitchFamily="2" charset="-79"/>
                <a:cs typeface="Aharoni" pitchFamily="2" charset="-79"/>
              </a:rPr>
              <a:t>3. Economy in purchasing :</a:t>
            </a:r>
            <a:r>
              <a:rPr lang="en-US" sz="2800" dirty="0" smtClean="0">
                <a:latin typeface="Aharoni" pitchFamily="2" charset="-79"/>
                <a:cs typeface="Aharoni" pitchFamily="2" charset="-79"/>
              </a:rPr>
              <a:t>- </a:t>
            </a:r>
          </a:p>
          <a:p>
            <a:r>
              <a:rPr lang="en-US" sz="2800" dirty="0" smtClean="0">
                <a:latin typeface="Aharoni" pitchFamily="2" charset="-79"/>
                <a:cs typeface="Aharoni" pitchFamily="2" charset="-79"/>
              </a:rPr>
              <a:t>                     </a:t>
            </a:r>
          </a:p>
          <a:p>
            <a:r>
              <a:rPr lang="en-US" sz="2800" dirty="0" smtClean="0">
                <a:solidFill>
                  <a:schemeClr val="bg1"/>
                </a:solidFill>
                <a:latin typeface="Aharoni" pitchFamily="2" charset="-79"/>
                <a:cs typeface="Aharoni" pitchFamily="2" charset="-79"/>
              </a:rPr>
              <a:t>Buy material at lower price with better quality Raw materials</a:t>
            </a:r>
            <a:endParaRPr lang="en-US" sz="2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1815882"/>
          </a:xfrm>
          <a:prstGeom prst="rect">
            <a:avLst/>
          </a:prstGeom>
          <a:noFill/>
        </p:spPr>
        <p:txBody>
          <a:bodyPr wrap="square" rtlCol="0">
            <a:spAutoFit/>
          </a:bodyPr>
          <a:lstStyle/>
          <a:p>
            <a:r>
              <a:rPr lang="en-US" sz="2800" dirty="0" smtClean="0">
                <a:solidFill>
                  <a:srgbClr val="FFFF00"/>
                </a:solidFill>
                <a:latin typeface="Aharoni" pitchFamily="2" charset="-79"/>
                <a:cs typeface="Aharoni" pitchFamily="2" charset="-79"/>
              </a:rPr>
              <a:t>4. Proper quality :- </a:t>
            </a:r>
            <a:endParaRPr lang="en-US" sz="2800" dirty="0" smtClean="0">
              <a:latin typeface="Aharoni" pitchFamily="2" charset="-79"/>
              <a:cs typeface="Aharoni" pitchFamily="2" charset="-79"/>
            </a:endParaRPr>
          </a:p>
          <a:p>
            <a:r>
              <a:rPr lang="en-US" sz="2800" dirty="0" smtClean="0">
                <a:latin typeface="Aharoni" pitchFamily="2" charset="-79"/>
                <a:cs typeface="Aharoni" pitchFamily="2" charset="-79"/>
              </a:rPr>
              <a:t>                     </a:t>
            </a:r>
          </a:p>
          <a:p>
            <a:r>
              <a:rPr lang="en-US" sz="2800" dirty="0" smtClean="0">
                <a:solidFill>
                  <a:schemeClr val="bg1"/>
                </a:solidFill>
                <a:latin typeface="Aharoni" pitchFamily="2" charset="-79"/>
                <a:cs typeface="Aharoni" pitchFamily="2" charset="-79"/>
              </a:rPr>
              <a:t>Better quality of R.M. with average price </a:t>
            </a:r>
            <a:endParaRPr lang="en-US" sz="2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1815882"/>
          </a:xfrm>
          <a:prstGeom prst="rect">
            <a:avLst/>
          </a:prstGeom>
          <a:noFill/>
        </p:spPr>
        <p:txBody>
          <a:bodyPr wrap="square" rtlCol="0">
            <a:spAutoFit/>
          </a:bodyPr>
          <a:lstStyle/>
          <a:p>
            <a:r>
              <a:rPr lang="en-US" sz="2800" dirty="0" smtClean="0">
                <a:solidFill>
                  <a:srgbClr val="FFFF00"/>
                </a:solidFill>
                <a:latin typeface="Aharoni" pitchFamily="2" charset="-79"/>
                <a:cs typeface="Aharoni" pitchFamily="2" charset="-79"/>
              </a:rPr>
              <a:t>5. Information system :- </a:t>
            </a:r>
            <a:r>
              <a:rPr lang="en-US" sz="2800" dirty="0" smtClean="0">
                <a:latin typeface="Aharoni" pitchFamily="2" charset="-79"/>
                <a:cs typeface="Aharoni" pitchFamily="2" charset="-79"/>
              </a:rPr>
              <a:t> </a:t>
            </a:r>
          </a:p>
          <a:p>
            <a:r>
              <a:rPr lang="en-US" sz="2800" dirty="0" smtClean="0">
                <a:latin typeface="Aharoni" pitchFamily="2" charset="-79"/>
                <a:cs typeface="Aharoni" pitchFamily="2" charset="-79"/>
              </a:rPr>
              <a:t>                     </a:t>
            </a:r>
          </a:p>
          <a:p>
            <a:r>
              <a:rPr lang="en-US" sz="2800" dirty="0" smtClean="0">
                <a:solidFill>
                  <a:schemeClr val="bg1"/>
                </a:solidFill>
                <a:latin typeface="Aharoni" pitchFamily="2" charset="-79"/>
                <a:cs typeface="Aharoni" pitchFamily="2" charset="-79"/>
              </a:rPr>
              <a:t>Data or Information available about stock of materials </a:t>
            </a:r>
            <a:endParaRPr lang="en-US" sz="2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2862322"/>
          </a:xfrm>
          <a:prstGeom prst="rect">
            <a:avLst/>
          </a:prstGeom>
          <a:noFill/>
        </p:spPr>
        <p:txBody>
          <a:bodyPr wrap="square" rtlCol="0">
            <a:spAutoFit/>
          </a:bodyPr>
          <a:lstStyle/>
          <a:p>
            <a:r>
              <a:rPr lang="en-US" sz="2800" dirty="0" smtClean="0">
                <a:solidFill>
                  <a:srgbClr val="FFFF00"/>
                </a:solidFill>
                <a:latin typeface="Aharoni" pitchFamily="2" charset="-79"/>
                <a:cs typeface="Aharoni" pitchFamily="2" charset="-79"/>
              </a:rPr>
              <a:t>6. Fixing Responsibility:</a:t>
            </a:r>
            <a:r>
              <a:rPr lang="en-US" sz="2800" dirty="0" smtClean="0">
                <a:solidFill>
                  <a:schemeClr val="bg1"/>
                </a:solidFill>
                <a:latin typeface="Aharoni" pitchFamily="2" charset="-79"/>
                <a:cs typeface="Aharoni" pitchFamily="2" charset="-79"/>
              </a:rPr>
              <a:t>-                   </a:t>
            </a:r>
          </a:p>
          <a:p>
            <a:endParaRPr lang="en-US" sz="2800" dirty="0" smtClean="0">
              <a:solidFill>
                <a:schemeClr val="bg1"/>
              </a:solidFill>
              <a:latin typeface="Aharoni" pitchFamily="2" charset="-79"/>
              <a:cs typeface="Aharoni" pitchFamily="2" charset="-79"/>
            </a:endParaRPr>
          </a:p>
          <a:p>
            <a:r>
              <a:rPr lang="en-US" sz="2800" dirty="0" smtClean="0">
                <a:solidFill>
                  <a:schemeClr val="bg1"/>
                </a:solidFill>
                <a:latin typeface="Aharoni" pitchFamily="2" charset="-79"/>
                <a:cs typeface="Aharoni" pitchFamily="2" charset="-79"/>
              </a:rPr>
              <a:t>Assign duties and responsibility to the people</a:t>
            </a:r>
          </a:p>
          <a:p>
            <a:r>
              <a:rPr lang="en-US" sz="2800" dirty="0" smtClean="0">
                <a:solidFill>
                  <a:schemeClr val="bg1"/>
                </a:solidFill>
                <a:latin typeface="Aharoni" pitchFamily="2" charset="-79"/>
                <a:cs typeface="Aharoni" pitchFamily="2" charset="-79"/>
              </a:rPr>
              <a:t/>
            </a:r>
            <a:br>
              <a:rPr lang="en-US" sz="2800" dirty="0" smtClean="0">
                <a:solidFill>
                  <a:schemeClr val="bg1"/>
                </a:solidFill>
                <a:latin typeface="Aharoni" pitchFamily="2" charset="-79"/>
                <a:cs typeface="Aharoni" pitchFamily="2" charset="-79"/>
              </a:rPr>
            </a:br>
            <a:endParaRPr lang="en-US" sz="40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6" name="TextBox 5"/>
          <p:cNvSpPr txBox="1"/>
          <p:nvPr/>
        </p:nvSpPr>
        <p:spPr>
          <a:xfrm>
            <a:off x="1295400" y="381000"/>
            <a:ext cx="6934200" cy="369332"/>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b="1" dirty="0" smtClean="0">
                <a:solidFill>
                  <a:schemeClr val="bg1"/>
                </a:solidFill>
              </a:rPr>
              <a:t> Objectives of Material Management </a:t>
            </a:r>
            <a:endParaRPr lang="en-US" b="1" dirty="0">
              <a:solidFill>
                <a:schemeClr val="bg1"/>
              </a:solidFill>
            </a:endParaRPr>
          </a:p>
        </p:txBody>
      </p:sp>
      <p:sp>
        <p:nvSpPr>
          <p:cNvPr id="7" name="TextBox 6"/>
          <p:cNvSpPr txBox="1"/>
          <p:nvPr/>
        </p:nvSpPr>
        <p:spPr>
          <a:xfrm>
            <a:off x="2133600" y="1143000"/>
            <a:ext cx="52578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dirty="0" smtClean="0">
                <a:solidFill>
                  <a:schemeClr val="bg1"/>
                </a:solidFill>
              </a:rPr>
              <a:t>(</a:t>
            </a:r>
            <a:r>
              <a:rPr lang="en-US" b="1" dirty="0" smtClean="0">
                <a:solidFill>
                  <a:schemeClr val="bg1"/>
                </a:solidFill>
              </a:rPr>
              <a:t>Shortcut to remember ) (</a:t>
            </a:r>
            <a:r>
              <a:rPr lang="en-US" b="1" dirty="0" smtClean="0"/>
              <a:t>OM. EPIF</a:t>
            </a:r>
            <a:r>
              <a:rPr lang="en-US" b="1" dirty="0" smtClean="0">
                <a:solidFill>
                  <a:schemeClr val="bg1"/>
                </a:solidFill>
              </a:rPr>
              <a:t>)</a:t>
            </a:r>
            <a:endParaRPr lang="en-US" b="1" dirty="0">
              <a:solidFill>
                <a:schemeClr val="bg1"/>
              </a:solidFill>
            </a:endParaRPr>
          </a:p>
        </p:txBody>
      </p:sp>
      <p:sp>
        <p:nvSpPr>
          <p:cNvPr id="19" name="TextBox 18"/>
          <p:cNvSpPr txBox="1"/>
          <p:nvPr/>
        </p:nvSpPr>
        <p:spPr>
          <a:xfrm>
            <a:off x="685800" y="1905000"/>
            <a:ext cx="80772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lvl="2"/>
            <a:r>
              <a:rPr lang="en-US" b="1" dirty="0" smtClean="0"/>
              <a:t>1. O</a:t>
            </a:r>
            <a:r>
              <a:rPr lang="en-US" dirty="0" smtClean="0"/>
              <a:t>ptimum stocking :-                      No under stocking and NO over stocking </a:t>
            </a:r>
            <a:endParaRPr lang="en-US" sz="1600" dirty="0" smtClean="0"/>
          </a:p>
        </p:txBody>
      </p:sp>
      <p:sp>
        <p:nvSpPr>
          <p:cNvPr id="21" name="TextBox 20"/>
          <p:cNvSpPr txBox="1"/>
          <p:nvPr/>
        </p:nvSpPr>
        <p:spPr>
          <a:xfrm>
            <a:off x="609600" y="2514600"/>
            <a:ext cx="80772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lvl="2"/>
            <a:r>
              <a:rPr lang="en-US" b="1" dirty="0" smtClean="0"/>
              <a:t>2. M</a:t>
            </a:r>
            <a:r>
              <a:rPr lang="en-US" dirty="0" smtClean="0"/>
              <a:t>inimize wastage :-                      Save wastage, No theft or loss of materials</a:t>
            </a:r>
          </a:p>
        </p:txBody>
      </p:sp>
      <p:sp>
        <p:nvSpPr>
          <p:cNvPr id="22" name="TextBox 21"/>
          <p:cNvSpPr txBox="1"/>
          <p:nvPr/>
        </p:nvSpPr>
        <p:spPr>
          <a:xfrm>
            <a:off x="609600" y="3124200"/>
            <a:ext cx="8077200"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lvl="2"/>
            <a:r>
              <a:rPr lang="en-US" b="1" dirty="0" smtClean="0"/>
              <a:t>3. E</a:t>
            </a:r>
            <a:r>
              <a:rPr lang="en-US" dirty="0" smtClean="0"/>
              <a:t>conomy in purchasing :-  Buy material at lower price with better quality Raw materials</a:t>
            </a:r>
          </a:p>
        </p:txBody>
      </p:sp>
      <p:sp>
        <p:nvSpPr>
          <p:cNvPr id="23" name="TextBox 22"/>
          <p:cNvSpPr txBox="1"/>
          <p:nvPr/>
        </p:nvSpPr>
        <p:spPr>
          <a:xfrm>
            <a:off x="609600" y="4267200"/>
            <a:ext cx="80772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lvl="2"/>
            <a:r>
              <a:rPr lang="en-US" b="1" dirty="0" smtClean="0"/>
              <a:t>4.P</a:t>
            </a:r>
            <a:r>
              <a:rPr lang="en-US" dirty="0" smtClean="0"/>
              <a:t>roper quality :-                             better quality of R.M. with average price </a:t>
            </a:r>
          </a:p>
        </p:txBody>
      </p:sp>
      <p:sp>
        <p:nvSpPr>
          <p:cNvPr id="24" name="TextBox 23"/>
          <p:cNvSpPr txBox="1"/>
          <p:nvPr/>
        </p:nvSpPr>
        <p:spPr>
          <a:xfrm>
            <a:off x="685800" y="5193268"/>
            <a:ext cx="80772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lvl="2"/>
            <a:r>
              <a:rPr lang="en-US" b="1" dirty="0" smtClean="0"/>
              <a:t>5. I</a:t>
            </a:r>
            <a:r>
              <a:rPr lang="en-US" dirty="0" smtClean="0"/>
              <a:t>nformation system :-    Data or Information available about stock of materials </a:t>
            </a:r>
          </a:p>
        </p:txBody>
      </p:sp>
      <p:sp>
        <p:nvSpPr>
          <p:cNvPr id="25" name="TextBox 24"/>
          <p:cNvSpPr txBox="1"/>
          <p:nvPr/>
        </p:nvSpPr>
        <p:spPr>
          <a:xfrm>
            <a:off x="685800" y="5879068"/>
            <a:ext cx="80772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lvl="2"/>
            <a:r>
              <a:rPr lang="en-US" b="1" dirty="0" smtClean="0"/>
              <a:t>6. F</a:t>
            </a:r>
            <a:r>
              <a:rPr lang="en-US" dirty="0" smtClean="0"/>
              <a:t>ixing Responsibility:-                   Assign duties and responsibility to the people</a:t>
            </a:r>
            <a:endParaRPr lang="en-US" sz="1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6" presetClass="emph" presetSubtype="0" fill="hold" grpId="1" nodeType="clickEffect">
                                  <p:stCondLst>
                                    <p:cond delay="0"/>
                                  </p:stCondLst>
                                  <p:childTnLst>
                                    <p:animScale>
                                      <p:cBhvr>
                                        <p:cTn id="17" dur="2000" fill="hold"/>
                                        <p:tgtEl>
                                          <p:spTgt spid="7"/>
                                        </p:tgtEl>
                                      </p:cBhvr>
                                      <p:by x="150000" y="150000"/>
                                    </p:animScale>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 calcmode="lin" valueType="num">
                                      <p:cBhvr additive="base">
                                        <p:cTn id="22" dur="500" fill="hold"/>
                                        <p:tgtEl>
                                          <p:spTgt spid="19"/>
                                        </p:tgtEl>
                                        <p:attrNameLst>
                                          <p:attrName>ppt_x</p:attrName>
                                        </p:attrNameLst>
                                      </p:cBhvr>
                                      <p:tavLst>
                                        <p:tav tm="0">
                                          <p:val>
                                            <p:strVal val="#ppt_x"/>
                                          </p:val>
                                        </p:tav>
                                        <p:tav tm="100000">
                                          <p:val>
                                            <p:strVal val="#ppt_x"/>
                                          </p:val>
                                        </p:tav>
                                      </p:tavLst>
                                    </p:anim>
                                    <p:anim calcmode="lin" valueType="num">
                                      <p:cBhvr additive="base">
                                        <p:cTn id="23"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6" presetClass="emph" presetSubtype="0" fill="hold" grpId="1" nodeType="clickEffect">
                                  <p:stCondLst>
                                    <p:cond delay="0"/>
                                  </p:stCondLst>
                                  <p:childTnLst>
                                    <p:animScale>
                                      <p:cBhvr>
                                        <p:cTn id="27" dur="2000" fill="hold"/>
                                        <p:tgtEl>
                                          <p:spTgt spid="19"/>
                                        </p:tgtEl>
                                      </p:cBhvr>
                                      <p:by x="150000" y="150000"/>
                                    </p:animScale>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21"/>
                                        </p:tgtEl>
                                        <p:attrNameLst>
                                          <p:attrName>style.visibility</p:attrName>
                                        </p:attrNameLst>
                                      </p:cBhvr>
                                      <p:to>
                                        <p:strVal val="visible"/>
                                      </p:to>
                                    </p:set>
                                    <p:anim calcmode="lin" valueType="num">
                                      <p:cBhvr additive="base">
                                        <p:cTn id="32" dur="500" fill="hold"/>
                                        <p:tgtEl>
                                          <p:spTgt spid="21"/>
                                        </p:tgtEl>
                                        <p:attrNameLst>
                                          <p:attrName>ppt_x</p:attrName>
                                        </p:attrNameLst>
                                      </p:cBhvr>
                                      <p:tavLst>
                                        <p:tav tm="0">
                                          <p:val>
                                            <p:strVal val="#ppt_x"/>
                                          </p:val>
                                        </p:tav>
                                        <p:tav tm="100000">
                                          <p:val>
                                            <p:strVal val="#ppt_x"/>
                                          </p:val>
                                        </p:tav>
                                      </p:tavLst>
                                    </p:anim>
                                    <p:anim calcmode="lin" valueType="num">
                                      <p:cBhvr additive="base">
                                        <p:cTn id="33"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6" presetClass="emph" presetSubtype="0" fill="hold" grpId="1" nodeType="clickEffect">
                                  <p:stCondLst>
                                    <p:cond delay="0"/>
                                  </p:stCondLst>
                                  <p:childTnLst>
                                    <p:animScale>
                                      <p:cBhvr>
                                        <p:cTn id="37" dur="2000" fill="hold"/>
                                        <p:tgtEl>
                                          <p:spTgt spid="21"/>
                                        </p:tgtEl>
                                      </p:cBhvr>
                                      <p:by x="150000" y="150000"/>
                                    </p:animScale>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anim calcmode="lin" valueType="num">
                                      <p:cBhvr additive="base">
                                        <p:cTn id="42" dur="500" fill="hold"/>
                                        <p:tgtEl>
                                          <p:spTgt spid="22"/>
                                        </p:tgtEl>
                                        <p:attrNameLst>
                                          <p:attrName>ppt_x</p:attrName>
                                        </p:attrNameLst>
                                      </p:cBhvr>
                                      <p:tavLst>
                                        <p:tav tm="0">
                                          <p:val>
                                            <p:strVal val="#ppt_x"/>
                                          </p:val>
                                        </p:tav>
                                        <p:tav tm="100000">
                                          <p:val>
                                            <p:strVal val="#ppt_x"/>
                                          </p:val>
                                        </p:tav>
                                      </p:tavLst>
                                    </p:anim>
                                    <p:anim calcmode="lin" valueType="num">
                                      <p:cBhvr additive="base">
                                        <p:cTn id="43"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6" presetClass="emph" presetSubtype="0" fill="hold" grpId="1" nodeType="clickEffect">
                                  <p:stCondLst>
                                    <p:cond delay="0"/>
                                  </p:stCondLst>
                                  <p:childTnLst>
                                    <p:animScale>
                                      <p:cBhvr>
                                        <p:cTn id="47" dur="2000" fill="hold"/>
                                        <p:tgtEl>
                                          <p:spTgt spid="22"/>
                                        </p:tgtEl>
                                      </p:cBhvr>
                                      <p:by x="150000" y="150000"/>
                                    </p:animScale>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23"/>
                                        </p:tgtEl>
                                        <p:attrNameLst>
                                          <p:attrName>style.visibility</p:attrName>
                                        </p:attrNameLst>
                                      </p:cBhvr>
                                      <p:to>
                                        <p:strVal val="visible"/>
                                      </p:to>
                                    </p:set>
                                    <p:anim calcmode="lin" valueType="num">
                                      <p:cBhvr additive="base">
                                        <p:cTn id="52" dur="500" fill="hold"/>
                                        <p:tgtEl>
                                          <p:spTgt spid="23"/>
                                        </p:tgtEl>
                                        <p:attrNameLst>
                                          <p:attrName>ppt_x</p:attrName>
                                        </p:attrNameLst>
                                      </p:cBhvr>
                                      <p:tavLst>
                                        <p:tav tm="0">
                                          <p:val>
                                            <p:strVal val="#ppt_x"/>
                                          </p:val>
                                        </p:tav>
                                        <p:tav tm="100000">
                                          <p:val>
                                            <p:strVal val="#ppt_x"/>
                                          </p:val>
                                        </p:tav>
                                      </p:tavLst>
                                    </p:anim>
                                    <p:anim calcmode="lin" valueType="num">
                                      <p:cBhvr additive="base">
                                        <p:cTn id="53"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6" presetClass="emph" presetSubtype="0" fill="hold" grpId="1" nodeType="clickEffect">
                                  <p:stCondLst>
                                    <p:cond delay="0"/>
                                  </p:stCondLst>
                                  <p:childTnLst>
                                    <p:animScale>
                                      <p:cBhvr>
                                        <p:cTn id="57" dur="2000" fill="hold"/>
                                        <p:tgtEl>
                                          <p:spTgt spid="23"/>
                                        </p:tgtEl>
                                      </p:cBhvr>
                                      <p:by x="150000" y="150000"/>
                                    </p:animScale>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24"/>
                                        </p:tgtEl>
                                        <p:attrNameLst>
                                          <p:attrName>style.visibility</p:attrName>
                                        </p:attrNameLst>
                                      </p:cBhvr>
                                      <p:to>
                                        <p:strVal val="visible"/>
                                      </p:to>
                                    </p:set>
                                    <p:anim calcmode="lin" valueType="num">
                                      <p:cBhvr additive="base">
                                        <p:cTn id="62" dur="500" fill="hold"/>
                                        <p:tgtEl>
                                          <p:spTgt spid="24"/>
                                        </p:tgtEl>
                                        <p:attrNameLst>
                                          <p:attrName>ppt_x</p:attrName>
                                        </p:attrNameLst>
                                      </p:cBhvr>
                                      <p:tavLst>
                                        <p:tav tm="0">
                                          <p:val>
                                            <p:strVal val="#ppt_x"/>
                                          </p:val>
                                        </p:tav>
                                        <p:tav tm="100000">
                                          <p:val>
                                            <p:strVal val="#ppt_x"/>
                                          </p:val>
                                        </p:tav>
                                      </p:tavLst>
                                    </p:anim>
                                    <p:anim calcmode="lin" valueType="num">
                                      <p:cBhvr additive="base">
                                        <p:cTn id="63"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6" presetClass="emph" presetSubtype="0" fill="hold" grpId="1" nodeType="clickEffect">
                                  <p:stCondLst>
                                    <p:cond delay="0"/>
                                  </p:stCondLst>
                                  <p:childTnLst>
                                    <p:animScale>
                                      <p:cBhvr>
                                        <p:cTn id="67" dur="2000" fill="hold"/>
                                        <p:tgtEl>
                                          <p:spTgt spid="24"/>
                                        </p:tgtEl>
                                      </p:cBhvr>
                                      <p:by x="150000" y="150000"/>
                                    </p:animScale>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grpId="0" nodeType="clickEffect">
                                  <p:stCondLst>
                                    <p:cond delay="0"/>
                                  </p:stCondLst>
                                  <p:childTnLst>
                                    <p:set>
                                      <p:cBhvr>
                                        <p:cTn id="71" dur="1" fill="hold">
                                          <p:stCondLst>
                                            <p:cond delay="0"/>
                                          </p:stCondLst>
                                        </p:cTn>
                                        <p:tgtEl>
                                          <p:spTgt spid="25"/>
                                        </p:tgtEl>
                                        <p:attrNameLst>
                                          <p:attrName>style.visibility</p:attrName>
                                        </p:attrNameLst>
                                      </p:cBhvr>
                                      <p:to>
                                        <p:strVal val="visible"/>
                                      </p:to>
                                    </p:set>
                                    <p:anim calcmode="lin" valueType="num">
                                      <p:cBhvr additive="base">
                                        <p:cTn id="72" dur="500" fill="hold"/>
                                        <p:tgtEl>
                                          <p:spTgt spid="25"/>
                                        </p:tgtEl>
                                        <p:attrNameLst>
                                          <p:attrName>ppt_x</p:attrName>
                                        </p:attrNameLst>
                                      </p:cBhvr>
                                      <p:tavLst>
                                        <p:tav tm="0">
                                          <p:val>
                                            <p:strVal val="#ppt_x"/>
                                          </p:val>
                                        </p:tav>
                                        <p:tav tm="100000">
                                          <p:val>
                                            <p:strVal val="#ppt_x"/>
                                          </p:val>
                                        </p:tav>
                                      </p:tavLst>
                                    </p:anim>
                                    <p:anim calcmode="lin" valueType="num">
                                      <p:cBhvr additive="base">
                                        <p:cTn id="73"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6" presetClass="emph" presetSubtype="0" fill="hold" grpId="1" nodeType="clickEffect">
                                  <p:stCondLst>
                                    <p:cond delay="0"/>
                                  </p:stCondLst>
                                  <p:childTnLst>
                                    <p:animScale>
                                      <p:cBhvr>
                                        <p:cTn id="77" dur="2000" fill="hold"/>
                                        <p:tgtEl>
                                          <p:spTgt spid="2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7" grpId="1" animBg="1"/>
      <p:bldP spid="19" grpId="0" animBg="1"/>
      <p:bldP spid="19" grpId="1" animBg="1"/>
      <p:bldP spid="21" grpId="0" animBg="1"/>
      <p:bldP spid="21" grpId="1" animBg="1"/>
      <p:bldP spid="22" grpId="0" animBg="1"/>
      <p:bldP spid="22" grpId="1" animBg="1"/>
      <p:bldP spid="23" grpId="0" animBg="1"/>
      <p:bldP spid="23" grpId="1" animBg="1"/>
      <p:bldP spid="24" grpId="0" animBg="1"/>
      <p:bldP spid="24" grpId="1" animBg="1"/>
      <p:bldP spid="25" grpId="0" animBg="1"/>
      <p:bldP spid="25"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1"/>
            <a:ext cx="9145485" cy="6857999"/>
          </a:xfrm>
        </p:spPr>
      </p:pic>
      <p:sp>
        <p:nvSpPr>
          <p:cNvPr id="4" name="TextBox 3"/>
          <p:cNvSpPr txBox="1"/>
          <p:nvPr/>
        </p:nvSpPr>
        <p:spPr>
          <a:xfrm>
            <a:off x="1524000" y="1752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72987 0.22197 C -0.73039 0.21573 -0.73195 0.20948 -0.7316 0.20324 C -0.73039 0.1859 -0.70956 0.18636 -0.70001 0.18451 C -0.68351 0.18613 -0.67136 0.18706 -0.65608 0.19376 C -0.64237 0.20879 -0.62779 0.22567 -0.61581 0.24301 C -0.59949 0.26659 -0.58855 0.29318 -0.57188 0.31538 C -0.56355 0.33758 -0.5547 0.35029 -0.54567 0.37133 C -0.54341 0.37642 -0.54254 0.38266 -0.54029 0.38775 C -0.5297 0.41226 -0.51511 0.43422 -0.50348 0.45781 C -0.49567 0.47353 -0.48456 0.49365 -0.47015 0.49989 C -0.4606 0.50405 -0.44862 0.50428 -0.43855 0.50706 C -0.42466 0.4955 -0.42292 0.48278 -0.41754 0.46266 C -0.40695 0.42359 -0.39879 0.38359 -0.38595 0.34567 C -0.38542 0.32787 -0.38681 0.3096 -0.38421 0.29203 C -0.37883 0.25434 -0.3665 0.23561 -0.35261 0.20555 C -0.34636 0.19214 -0.3422 0.1785 -0.32987 0.17295 C -0.3139 0.17804 -0.3165 0.19792 -0.31233 0.21735 C -0.30643 0.2444 -0.2948 0.27353 -0.28595 0.29896 C -0.27518 0.32972 -0.26372 0.35977 -0.25261 0.39006 C -0.22935 0.45318 -0.20365 0.52833 -0.15435 0.5607 C -0.14619 0.55769 -0.13785 0.55561 -0.12987 0.55145 C -0.12171 0.54729 -0.11563 0.53411 -0.10869 0.5281 C -0.09931 0.51977 -0.08872 0.51446 -0.079 0.50706 C -0.07188 0.49388 -0.06633 0.47908 -0.05782 0.46729 C -0.04619 0.4511 -0.0382 0.44278 -0.02796 0.42289 C -0.0257 0.41318 -0.02258 0.40763 -0.02101 0.39723 C -0.02119 0.39422 -0.02657 0.33827 -0.02275 0.32463 C -0.01997 0.31515 -0.0139 0.30798 -0.01042 0.29896 C -0.00921 0.29203 -0.00869 0.28463 -0.00695 0.27792 C -0.00417 0.26729 0.00954 0.24694 0.01579 0.23815 C 0.01527 0.23353 0.01631 0.22798 0.01405 0.22428 C 0.01128 0.21966 0.00277 0.21758 -0.00174 0.2148 C -0.00765 0.2111 -0.01338 0.20717 -0.01928 0.20324 C -0.03265 0.20555 -0.04654 0.20532 -0.05956 0.21018 C -0.06615 0.21249 -0.07067 0.22128 -0.07709 0.22428 C -0.10209 0.23631 -0.08976 0.23168 -0.11407 0.23815 C -0.13473 0.25688 -0.14306 0.2592 -0.16841 0.26174 C -0.18126 0.26567 -0.19376 0.27214 -0.20695 0.2733 C -0.2264 0.27492 -0.26372 0.2659 -0.28421 0.26174 C -0.3066 0.24972 -0.33056 0.24209 -0.35088 0.22428 C -0.3691 0.20833 -0.38299 0.18382 -0.39827 0.16347 C -0.40435 0.15538 -0.40938 0.14544 -0.41581 0.13758 C -0.41997 0.13295 -0.42588 0.1311 -0.42987 0.12602 C -0.43595 0.11839 -0.44046 0.10914 -0.44567 0.10035 C -0.44931 0.09434 -0.45608 0.08162 -0.45608 0.08162 C -0.4573 0.07631 -0.45834 0.07076 -0.45956 0.06544 C -0.46181 0.05596 -0.46667 0.03723 -0.46667 0.03723 C -0.46876 0.01781 -0.47136 -0.00601 -0.45956 -0.02104 C -0.44792 -0.05225 -0.45608 -0.04416 -0.44202 -0.05387 C -0.43456 -0.07121 -0.43282 -0.08 -0.41754 -0.08416 C -0.38942 -0.10127 -0.38178 -0.09826 -0.3474 -0.10057 C -0.31754 -0.09919 -0.30088 -0.10034 -0.27362 -0.09341 C -0.25591 -0.08878 -0.2389 -0.08115 -0.22101 -0.07722 C -0.21407 -0.07329 -0.2066 -0.07052 -0.20001 -0.06543 C -0.17709 -0.04763 -0.20226 -0.05757 -0.18421 -0.05156 C -0.17292 -0.04393 -0.17345 -0.03722 -0.16841 -0.02104 C -0.1731 0.01688 -0.17466 0.01758 -0.19289 0.05133 C -0.19532 0.05596 -0.20035 0.05665 -0.20348 0.06058 C -0.20921 0.06775 -0.2132 0.07746 -0.21928 0.08417 C -0.23508 0.10128 -0.25886 0.09781 -0.279 0.10266 C -0.32206 0.12602 -0.37188 0.12394 -0.41754 0.12602 C -0.44914 0.12532 -0.48074 0.12509 -0.51233 0.1237 C -0.51876 0.12347 -0.52553 0.12394 -0.5316 0.12139 C -0.54428 0.11607 -0.55574 0.0985 -0.56494 0.08648 C -0.57067 0.07099 -0.57345 0.05573 -0.579 0.03977 C -0.57831 0.02659 -0.57935 0.01295 -0.57709 -2.13873E-6 C -0.5764 -0.00439 -0.57188 -0.00578 -0.57015 -0.00948 C -0.5665 -0.01757 -0.56476 -0.02682 -0.56129 -0.03514 C -0.55365 -0.05364 -0.53994 -0.07306 -0.52796 -0.08647 C -0.51181 -0.1045 -0.49202 -0.11237 -0.47535 -0.12855 C -0.4724 -0.13549 -0.47154 -0.14497 -0.46667 -0.14959 C -0.46025 -0.15583 -0.45122 -0.15491 -0.44376 -0.15884 C -0.4316 -0.16508 -0.42345 -0.17502 -0.41042 -0.17988 C -0.39636 -0.17757 -0.38108 -0.18127 -0.36841 -0.17294 C -0.34046 -0.15445 -0.35713 -0.16393 -0.31754 -0.14728 C -0.30938 -0.13872 -0.30209 -0.12809 -0.29289 -0.12161 C -0.26702 -0.10335 -0.23525 -0.09988 -0.21042 -0.07722 C -0.16963 -0.04 -0.14167 0.01064 -0.10695 0.05596 C -0.10226 0.07654 -0.09584 0.09619 -0.09115 0.11677 C -0.08334 0.15052 -0.08647 0.15237 -0.07362 0.17758 C -0.06963 0.1933 -0.06598 0.20787 -0.05956 0.22197 C -0.05765 0.23168 -0.05904 0.23769 -0.0474 0.22891 C -0.04584 0.22775 -0.04619 0.22428 -0.04567 0.22197 C -0.03976 0.19122 -0.04549 0.21018 -0.03508 0.1822 C -0.0297 0.1311 -0.03838 0.18844 -0.02796 0.15862 C -0.01424 0.11954 -0.03282 0.14914 -0.01233 0.12139 C -0.00817 0.10544 -0.00556 0.08972 -5.55556E-6 0.07469 C 0.00364 0.05018 -5.55556E-6 0.02498 -5.55556E-6 -2.13873E-6 " pathEditMode="relative" ptsTypes="fffffffffffffffffffffffffffffffffffffffffffffffffffffffffffffffffffffffffffffffffffffffA">
                                      <p:cBhvr>
                                        <p:cTn id="6" dur="2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1"/>
            <a:ext cx="9145485" cy="6857999"/>
          </a:xfrm>
        </p:spPr>
      </p:pic>
      <p:sp>
        <p:nvSpPr>
          <p:cNvPr id="4" name="TextBox 3"/>
          <p:cNvSpPr txBox="1"/>
          <p:nvPr/>
        </p:nvSpPr>
        <p:spPr>
          <a:xfrm>
            <a:off x="685800" y="1752600"/>
            <a:ext cx="7772400" cy="2862322"/>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pPr algn="ctr"/>
            <a:r>
              <a:rPr lang="en-US" sz="3600" dirty="0" smtClean="0">
                <a:solidFill>
                  <a:schemeClr val="bg1"/>
                </a:solidFill>
              </a:rPr>
              <a:t>https://forms.gle/Xqvykv5vfEi1zpyF7</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3"/>
          <a:stretch>
            <a:fillRect/>
          </a:stretch>
        </p:blipFill>
        <p:spPr>
          <a:xfrm>
            <a:off x="0" y="0"/>
            <a:ext cx="9144000" cy="6857999"/>
          </a:xfrm>
        </p:spPr>
      </p:pic>
      <p:sp>
        <p:nvSpPr>
          <p:cNvPr id="11" name="TextBox 10"/>
          <p:cNvSpPr txBox="1"/>
          <p:nvPr/>
        </p:nvSpPr>
        <p:spPr>
          <a:xfrm>
            <a:off x="0" y="152400"/>
            <a:ext cx="8763000" cy="1323439"/>
          </a:xfrm>
          <a:prstGeom prst="rect">
            <a:avLst/>
          </a:prstGeom>
          <a:noFill/>
        </p:spPr>
        <p:txBody>
          <a:bodyPr wrap="square" rtlCol="0">
            <a:spAutoFit/>
          </a:bodyPr>
          <a:lstStyle/>
          <a:p>
            <a:pPr algn="ctr"/>
            <a:r>
              <a:rPr lang="en-US" sz="4000" dirty="0" smtClean="0">
                <a:solidFill>
                  <a:schemeClr val="bg1"/>
                </a:solidFill>
                <a:latin typeface="Aharoni" pitchFamily="2" charset="-79"/>
                <a:cs typeface="Aharoni" pitchFamily="2" charset="-79"/>
              </a:rPr>
              <a:t>PSK</a:t>
            </a:r>
          </a:p>
          <a:p>
            <a:pPr algn="ctr"/>
            <a:r>
              <a:rPr lang="en-US" sz="4000" dirty="0" smtClean="0">
                <a:solidFill>
                  <a:schemeClr val="bg1"/>
                </a:solidFill>
                <a:latin typeface="Aharoni" pitchFamily="2" charset="-79"/>
                <a:cs typeface="Aharoni" pitchFamily="2" charset="-79"/>
              </a:rPr>
              <a:t>Purchasing &amp; Store Keeping  </a:t>
            </a:r>
            <a:endParaRPr lang="en-US" sz="4000" dirty="0">
              <a:solidFill>
                <a:schemeClr val="bg1"/>
              </a:solidFill>
              <a:latin typeface="Aharoni" pitchFamily="2" charset="-79"/>
              <a:cs typeface="Aharoni" pitchFamily="2" charset="-79"/>
            </a:endParaRPr>
          </a:p>
        </p:txBody>
      </p:sp>
      <p:sp>
        <p:nvSpPr>
          <p:cNvPr id="13" name="TextBox 12"/>
          <p:cNvSpPr txBox="1"/>
          <p:nvPr/>
        </p:nvSpPr>
        <p:spPr>
          <a:xfrm>
            <a:off x="2819400" y="4419600"/>
            <a:ext cx="6553200" cy="954107"/>
          </a:xfrm>
          <a:prstGeom prst="rect">
            <a:avLst/>
          </a:prstGeom>
          <a:noFill/>
        </p:spPr>
        <p:txBody>
          <a:bodyPr wrap="square" rtlCol="0">
            <a:spAutoFit/>
          </a:bodyPr>
          <a:lstStyle/>
          <a:p>
            <a:r>
              <a:rPr lang="en-US" sz="2800" b="1" dirty="0" smtClean="0">
                <a:solidFill>
                  <a:srgbClr val="FFFF00"/>
                </a:solidFill>
                <a:latin typeface="Aharoni" pitchFamily="2" charset="-79"/>
                <a:cs typeface="Aharoni" pitchFamily="2" charset="-79"/>
              </a:rPr>
              <a:t>Sem-</a:t>
            </a:r>
            <a:r>
              <a:rPr lang="en-US" sz="2800" b="1" dirty="0" smtClean="0">
                <a:solidFill>
                  <a:srgbClr val="FFFF00"/>
                </a:solidFill>
                <a:cs typeface="Aharoni" pitchFamily="2" charset="-79"/>
              </a:rPr>
              <a:t>5</a:t>
            </a:r>
            <a:r>
              <a:rPr lang="en-US" sz="2800" b="1" dirty="0" smtClean="0">
                <a:solidFill>
                  <a:schemeClr val="bg1"/>
                </a:solidFill>
                <a:latin typeface="Aharoni" pitchFamily="2" charset="-79"/>
                <a:cs typeface="Aharoni" pitchFamily="2" charset="-79"/>
              </a:rPr>
              <a:t> for </a:t>
            </a:r>
            <a:r>
              <a:rPr lang="en-US" sz="2800" b="1" dirty="0" smtClean="0">
                <a:solidFill>
                  <a:srgbClr val="FFFF00"/>
                </a:solidFill>
                <a:latin typeface="Aharoni" pitchFamily="2" charset="-79"/>
                <a:cs typeface="Aharoni" pitchFamily="2" charset="-79"/>
              </a:rPr>
              <a:t>Purchasing</a:t>
            </a:r>
            <a:r>
              <a:rPr lang="en-US" sz="2800" b="1" dirty="0" smtClean="0">
                <a:solidFill>
                  <a:schemeClr val="bg1"/>
                </a:solidFill>
                <a:latin typeface="Aharoni" pitchFamily="2" charset="-79"/>
                <a:cs typeface="Aharoni" pitchFamily="2" charset="-79"/>
              </a:rPr>
              <a:t> &amp; </a:t>
            </a:r>
          </a:p>
          <a:p>
            <a:r>
              <a:rPr lang="en-US" sz="2800" b="1" dirty="0" smtClean="0">
                <a:solidFill>
                  <a:srgbClr val="FFFF00"/>
                </a:solidFill>
                <a:cs typeface="Aharoni" pitchFamily="2" charset="-79"/>
              </a:rPr>
              <a:t>Sem-6</a:t>
            </a:r>
            <a:r>
              <a:rPr lang="en-US" sz="2800" b="1" dirty="0" smtClean="0">
                <a:solidFill>
                  <a:srgbClr val="FFFF00"/>
                </a:solidFill>
                <a:latin typeface="Aharoni" pitchFamily="2" charset="-79"/>
                <a:cs typeface="Aharoni" pitchFamily="2" charset="-79"/>
              </a:rPr>
              <a:t> </a:t>
            </a:r>
            <a:r>
              <a:rPr lang="en-US" sz="2800" b="1" dirty="0" smtClean="0">
                <a:solidFill>
                  <a:schemeClr val="bg1"/>
                </a:solidFill>
                <a:latin typeface="Aharoni" pitchFamily="2" charset="-79"/>
                <a:cs typeface="Aharoni" pitchFamily="2" charset="-79"/>
              </a:rPr>
              <a:t>for </a:t>
            </a:r>
            <a:r>
              <a:rPr lang="en-US" sz="2800" b="1" dirty="0" smtClean="0">
                <a:solidFill>
                  <a:srgbClr val="FFFF00"/>
                </a:solidFill>
                <a:latin typeface="Aharoni" pitchFamily="2" charset="-79"/>
                <a:cs typeface="Aharoni" pitchFamily="2" charset="-79"/>
              </a:rPr>
              <a:t>Store Keeping </a:t>
            </a:r>
            <a:endParaRPr lang="en-US" sz="2800" b="1" dirty="0">
              <a:solidFill>
                <a:srgbClr val="FFFF00"/>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grpId="0" nodeType="clickEffect">
                                  <p:stCondLst>
                                    <p:cond delay="0"/>
                                  </p:stCondLst>
                                  <p:childTnLst>
                                    <p:animMotion origin="layout" path="M 0 0  L 0 -0.33295  E" pathEditMode="relative" ptsTypes="">
                                      <p:cBhvr>
                                        <p:cTn id="6" dur="2000" fill="hold"/>
                                        <p:tgtEl>
                                          <p:spTgt spid="13"/>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grpId="0" nodeType="clickEffect">
                                  <p:stCondLst>
                                    <p:cond delay="0"/>
                                  </p:stCondLst>
                                  <p:childTnLst>
                                    <p:animScale>
                                      <p:cBhvr>
                                        <p:cTn id="10" dur="2000" fill="hold"/>
                                        <p:tgtEl>
                                          <p:spTgt spid="11"/>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5" name="TextBox 4"/>
          <p:cNvSpPr txBox="1"/>
          <p:nvPr/>
        </p:nvSpPr>
        <p:spPr>
          <a:xfrm>
            <a:off x="1143000" y="685801"/>
            <a:ext cx="6858000" cy="954107"/>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n-US" sz="3200" dirty="0" smtClean="0">
                <a:solidFill>
                  <a:schemeClr val="bg1"/>
                </a:solidFill>
                <a:latin typeface="Aharoni" pitchFamily="2" charset="-79"/>
                <a:cs typeface="Aharoni" pitchFamily="2" charset="-79"/>
              </a:rPr>
              <a:t>Syllabus for Sem -</a:t>
            </a:r>
            <a:r>
              <a:rPr lang="en-US" sz="3200" b="1" dirty="0" smtClean="0">
                <a:solidFill>
                  <a:schemeClr val="bg1"/>
                </a:solidFill>
                <a:cs typeface="Aharoni" pitchFamily="2" charset="-79"/>
              </a:rPr>
              <a:t>5</a:t>
            </a:r>
            <a:r>
              <a:rPr lang="en-US" sz="3200" dirty="0" smtClean="0">
                <a:solidFill>
                  <a:schemeClr val="bg1"/>
                </a:solidFill>
                <a:latin typeface="Aharoni" pitchFamily="2" charset="-79"/>
                <a:cs typeface="Aharoni" pitchFamily="2" charset="-79"/>
              </a:rPr>
              <a:t> Purchasing </a:t>
            </a:r>
          </a:p>
          <a:p>
            <a:pPr algn="ctr"/>
            <a:endParaRPr lang="en-US" sz="2400" dirty="0" smtClean="0">
              <a:solidFill>
                <a:schemeClr val="bg1"/>
              </a:solidFill>
              <a:latin typeface="Aharoni" pitchFamily="2" charset="-79"/>
              <a:cs typeface="Aharoni" pitchFamily="2" charset="-79"/>
            </a:endParaRPr>
          </a:p>
        </p:txBody>
      </p:sp>
      <p:graphicFrame>
        <p:nvGraphicFramePr>
          <p:cNvPr id="4" name="Table 3"/>
          <p:cNvGraphicFramePr>
            <a:graphicFrameLocks noGrp="1"/>
          </p:cNvGraphicFramePr>
          <p:nvPr/>
        </p:nvGraphicFramePr>
        <p:xfrm>
          <a:off x="1524000" y="2362200"/>
          <a:ext cx="6400800" cy="4038601"/>
        </p:xfrm>
        <a:graphic>
          <a:graphicData uri="http://schemas.openxmlformats.org/drawingml/2006/table">
            <a:tbl>
              <a:tblPr firstRow="1" bandRow="1">
                <a:tableStyleId>{21E4AEA4-8DFA-4A89-87EB-49C32662AFE0}</a:tableStyleId>
              </a:tblPr>
              <a:tblGrid>
                <a:gridCol w="1280160"/>
                <a:gridCol w="5120640"/>
              </a:tblGrid>
              <a:tr h="510949">
                <a:tc>
                  <a:txBody>
                    <a:bodyPr/>
                    <a:lstStyle/>
                    <a:p>
                      <a:r>
                        <a:rPr lang="en-US" dirty="0" smtClean="0">
                          <a:solidFill>
                            <a:schemeClr val="tx1"/>
                          </a:solidFill>
                        </a:rPr>
                        <a:t>No</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solidFill>
                            <a:schemeClr val="tx1"/>
                          </a:solidFill>
                        </a:rPr>
                        <a:t>Chapter </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81913">
                <a:tc>
                  <a:txBody>
                    <a:bodyPr/>
                    <a:lstStyle/>
                    <a:p>
                      <a:r>
                        <a:rPr lang="en-US" dirty="0" smtClean="0">
                          <a:solidFill>
                            <a:schemeClr val="tx1"/>
                          </a:solidFill>
                        </a:rPr>
                        <a:t>1</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8580" marR="0">
                        <a:lnSpc>
                          <a:spcPts val="1600"/>
                        </a:lnSpc>
                        <a:spcBef>
                          <a:spcPts val="0"/>
                        </a:spcBef>
                        <a:spcAft>
                          <a:spcPts val="0"/>
                        </a:spcAft>
                      </a:pPr>
                      <a:endParaRPr lang="en-US" sz="1600" b="1" dirty="0" smtClean="0">
                        <a:latin typeface="Aharoni" pitchFamily="2" charset="-79"/>
                        <a:ea typeface="Calibri"/>
                        <a:cs typeface="Aharoni" pitchFamily="2" charset="-79"/>
                      </a:endParaRPr>
                    </a:p>
                    <a:p>
                      <a:pPr marL="68580" marR="0">
                        <a:lnSpc>
                          <a:spcPts val="1600"/>
                        </a:lnSpc>
                        <a:spcBef>
                          <a:spcPts val="0"/>
                        </a:spcBef>
                        <a:spcAft>
                          <a:spcPts val="0"/>
                        </a:spcAft>
                      </a:pPr>
                      <a:r>
                        <a:rPr lang="en-US" sz="1600" b="1" dirty="0" smtClean="0">
                          <a:latin typeface="Aharoni" pitchFamily="2" charset="-79"/>
                          <a:ea typeface="Calibri"/>
                          <a:cs typeface="Aharoni" pitchFamily="2" charset="-79"/>
                        </a:rPr>
                        <a:t>Material </a:t>
                      </a:r>
                      <a:r>
                        <a:rPr lang="en-US" sz="1600" b="1" dirty="0">
                          <a:latin typeface="Aharoni" pitchFamily="2" charset="-79"/>
                          <a:ea typeface="Calibri"/>
                          <a:cs typeface="Aharoni" pitchFamily="2" charset="-79"/>
                        </a:rPr>
                        <a:t>management and Material Requirement Planning</a:t>
                      </a:r>
                      <a:endParaRPr lang="en-US" sz="1600" dirty="0">
                        <a:latin typeface="Aharoni" pitchFamily="2" charset="-79"/>
                        <a:ea typeface="Calibri"/>
                        <a:cs typeface="Aharoni" pitchFamily="2" charset="-79"/>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81913">
                <a:tc>
                  <a:txBody>
                    <a:bodyPr/>
                    <a:lstStyle/>
                    <a:p>
                      <a:r>
                        <a:rPr lang="en-US" dirty="0" smtClean="0">
                          <a:solidFill>
                            <a:schemeClr val="tx1"/>
                          </a:solidFill>
                        </a:rPr>
                        <a:t>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8580" marR="0">
                        <a:lnSpc>
                          <a:spcPts val="1615"/>
                        </a:lnSpc>
                        <a:spcBef>
                          <a:spcPts val="0"/>
                        </a:spcBef>
                        <a:spcAft>
                          <a:spcPts val="0"/>
                        </a:spcAft>
                      </a:pPr>
                      <a:endParaRPr lang="en-US" sz="1600" b="1" dirty="0" smtClean="0">
                        <a:latin typeface="Aharoni" pitchFamily="2" charset="-79"/>
                        <a:ea typeface="Calibri"/>
                        <a:cs typeface="Aharoni" pitchFamily="2" charset="-79"/>
                      </a:endParaRPr>
                    </a:p>
                    <a:p>
                      <a:pPr marL="68580" marR="0">
                        <a:lnSpc>
                          <a:spcPts val="1615"/>
                        </a:lnSpc>
                        <a:spcBef>
                          <a:spcPts val="0"/>
                        </a:spcBef>
                        <a:spcAft>
                          <a:spcPts val="0"/>
                        </a:spcAft>
                      </a:pPr>
                      <a:r>
                        <a:rPr lang="en-US" sz="1600" b="1" dirty="0" smtClean="0">
                          <a:latin typeface="Aharoni" pitchFamily="2" charset="-79"/>
                          <a:ea typeface="Calibri"/>
                          <a:cs typeface="Aharoni" pitchFamily="2" charset="-79"/>
                        </a:rPr>
                        <a:t>Material </a:t>
                      </a:r>
                      <a:r>
                        <a:rPr lang="en-US" sz="1600" b="1" dirty="0">
                          <a:latin typeface="Aharoni" pitchFamily="2" charset="-79"/>
                          <a:ea typeface="Calibri"/>
                          <a:cs typeface="Aharoni" pitchFamily="2" charset="-79"/>
                        </a:rPr>
                        <a:t>Research and E-Material</a:t>
                      </a:r>
                      <a:endParaRPr lang="en-US" sz="1600" dirty="0">
                        <a:latin typeface="Aharoni" pitchFamily="2" charset="-79"/>
                        <a:ea typeface="Calibri"/>
                        <a:cs typeface="Aharoni" pitchFamily="2" charset="-79"/>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81913">
                <a:tc>
                  <a:txBody>
                    <a:bodyPr/>
                    <a:lstStyle/>
                    <a:p>
                      <a:r>
                        <a:rPr lang="en-US" dirty="0" smtClean="0">
                          <a:solidFill>
                            <a:schemeClr val="tx1"/>
                          </a:solidFill>
                        </a:rPr>
                        <a:t>3</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8580" marR="0">
                        <a:lnSpc>
                          <a:spcPts val="1615"/>
                        </a:lnSpc>
                        <a:spcBef>
                          <a:spcPts val="0"/>
                        </a:spcBef>
                        <a:spcAft>
                          <a:spcPts val="0"/>
                        </a:spcAft>
                      </a:pPr>
                      <a:endParaRPr lang="en-US" sz="1600" b="1" dirty="0" smtClean="0">
                        <a:latin typeface="Aharoni" pitchFamily="2" charset="-79"/>
                        <a:ea typeface="Calibri"/>
                        <a:cs typeface="Aharoni" pitchFamily="2" charset="-79"/>
                      </a:endParaRPr>
                    </a:p>
                    <a:p>
                      <a:pPr marL="68580" marR="0">
                        <a:lnSpc>
                          <a:spcPts val="1615"/>
                        </a:lnSpc>
                        <a:spcBef>
                          <a:spcPts val="0"/>
                        </a:spcBef>
                        <a:spcAft>
                          <a:spcPts val="0"/>
                        </a:spcAft>
                      </a:pPr>
                      <a:r>
                        <a:rPr lang="en-US" sz="1600" b="1" dirty="0" smtClean="0">
                          <a:latin typeface="Aharoni" pitchFamily="2" charset="-79"/>
                          <a:ea typeface="Calibri"/>
                          <a:cs typeface="Aharoni" pitchFamily="2" charset="-79"/>
                        </a:rPr>
                        <a:t>Scientific </a:t>
                      </a:r>
                      <a:r>
                        <a:rPr lang="en-US" sz="1600" b="1" dirty="0">
                          <a:latin typeface="Aharoni" pitchFamily="2" charset="-79"/>
                          <a:ea typeface="Calibri"/>
                          <a:cs typeface="Aharoni" pitchFamily="2" charset="-79"/>
                        </a:rPr>
                        <a:t>Purchasing</a:t>
                      </a:r>
                      <a:endParaRPr lang="en-US" sz="1600" dirty="0">
                        <a:latin typeface="Aharoni" pitchFamily="2" charset="-79"/>
                        <a:ea typeface="Calibri"/>
                        <a:cs typeface="Aharoni" pitchFamily="2" charset="-79"/>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81913">
                <a:tc>
                  <a:txBody>
                    <a:bodyPr/>
                    <a:lstStyle/>
                    <a:p>
                      <a:r>
                        <a:rPr lang="en-US" dirty="0" smtClean="0">
                          <a:solidFill>
                            <a:schemeClr val="tx1"/>
                          </a:solidFill>
                        </a:rPr>
                        <a:t>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8580" marR="0">
                        <a:lnSpc>
                          <a:spcPts val="1600"/>
                        </a:lnSpc>
                        <a:spcBef>
                          <a:spcPts val="0"/>
                        </a:spcBef>
                        <a:spcAft>
                          <a:spcPts val="0"/>
                        </a:spcAft>
                      </a:pPr>
                      <a:endParaRPr lang="en-US" sz="1600" b="1" dirty="0" smtClean="0">
                        <a:latin typeface="Aharoni" pitchFamily="2" charset="-79"/>
                        <a:ea typeface="Calibri"/>
                        <a:cs typeface="Aharoni" pitchFamily="2" charset="-79"/>
                      </a:endParaRPr>
                    </a:p>
                    <a:p>
                      <a:pPr marL="68580" marR="0">
                        <a:lnSpc>
                          <a:spcPts val="1600"/>
                        </a:lnSpc>
                        <a:spcBef>
                          <a:spcPts val="0"/>
                        </a:spcBef>
                        <a:spcAft>
                          <a:spcPts val="0"/>
                        </a:spcAft>
                      </a:pPr>
                      <a:r>
                        <a:rPr lang="en-US" sz="1600" b="1" dirty="0" smtClean="0">
                          <a:latin typeface="Aharoni" pitchFamily="2" charset="-79"/>
                          <a:ea typeface="Calibri"/>
                          <a:cs typeface="Aharoni" pitchFamily="2" charset="-79"/>
                        </a:rPr>
                        <a:t>Purchase </a:t>
                      </a:r>
                      <a:r>
                        <a:rPr lang="en-US" sz="1600" b="1" dirty="0">
                          <a:latin typeface="Aharoni" pitchFamily="2" charset="-79"/>
                          <a:ea typeface="Calibri"/>
                          <a:cs typeface="Aharoni" pitchFamily="2" charset="-79"/>
                        </a:rPr>
                        <a:t>procedure</a:t>
                      </a:r>
                      <a:endParaRPr lang="en-US" sz="1600" dirty="0">
                        <a:latin typeface="Aharoni" pitchFamily="2" charset="-79"/>
                        <a:ea typeface="Calibri"/>
                        <a:cs typeface="Aharoni" pitchFamily="2" charset="-79"/>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mph" presetSubtype="0" fill="hold" nodeType="clickEffect">
                                  <p:stCondLst>
                                    <p:cond delay="0"/>
                                  </p:stCondLst>
                                  <p:childTnLst>
                                    <p:animScale>
                                      <p:cBhvr>
                                        <p:cTn id="11" dur="2000" fill="hold"/>
                                        <p:tgtEl>
                                          <p:spTgt spid="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5" name="TextBox 4"/>
          <p:cNvSpPr txBox="1"/>
          <p:nvPr/>
        </p:nvSpPr>
        <p:spPr>
          <a:xfrm>
            <a:off x="533400" y="1143000"/>
            <a:ext cx="8534400" cy="5816977"/>
          </a:xfrm>
          <a:prstGeom prst="rect">
            <a:avLst/>
          </a:prstGeom>
          <a:noFill/>
        </p:spPr>
        <p:txBody>
          <a:bodyPr wrap="square" rtlCol="0">
            <a:spAutoFit/>
          </a:bodyPr>
          <a:lstStyle/>
          <a:p>
            <a:pPr algn="ctr"/>
            <a:r>
              <a:rPr lang="en-US" sz="2000" b="1" dirty="0" smtClean="0">
                <a:solidFill>
                  <a:srgbClr val="FFFF00"/>
                </a:solidFill>
                <a:latin typeface="+mj-lt"/>
                <a:cs typeface="Aharoni" pitchFamily="2" charset="-79"/>
              </a:rPr>
              <a:t>Question Paper Format </a:t>
            </a:r>
          </a:p>
          <a:p>
            <a:pPr algn="ctr"/>
            <a:r>
              <a:rPr lang="en-US" sz="2000" b="1" dirty="0" smtClean="0">
                <a:solidFill>
                  <a:schemeClr val="bg1"/>
                </a:solidFill>
                <a:latin typeface="+mj-lt"/>
                <a:cs typeface="Aharoni" pitchFamily="2" charset="-79"/>
              </a:rPr>
              <a:t>All questions are compulsory Total 3 Hours &amp; Marks 100</a:t>
            </a:r>
          </a:p>
          <a:p>
            <a:r>
              <a:rPr lang="en-US" sz="2000" b="1" dirty="0" smtClean="0">
                <a:solidFill>
                  <a:schemeClr val="bg1"/>
                </a:solidFill>
                <a:latin typeface="+mj-lt"/>
                <a:cs typeface="Aharoni" pitchFamily="2" charset="-79"/>
              </a:rPr>
              <a:t>Q.1. Objectives as follow </a:t>
            </a:r>
          </a:p>
          <a:p>
            <a:endParaRPr lang="en-US" sz="2000" b="1" dirty="0" smtClean="0">
              <a:solidFill>
                <a:schemeClr val="bg1"/>
              </a:solidFill>
              <a:latin typeface="+mj-lt"/>
              <a:cs typeface="Aharoni" pitchFamily="2" charset="-79"/>
            </a:endParaRPr>
          </a:p>
          <a:p>
            <a:r>
              <a:rPr lang="en-US" sz="2000" b="1" dirty="0">
                <a:solidFill>
                  <a:schemeClr val="bg1"/>
                </a:solidFill>
                <a:latin typeface="+mj-lt"/>
                <a:cs typeface="Aharoni" pitchFamily="2" charset="-79"/>
              </a:rPr>
              <a:t> </a:t>
            </a:r>
            <a:r>
              <a:rPr lang="en-US" sz="2000" b="1" dirty="0" smtClean="0">
                <a:solidFill>
                  <a:schemeClr val="bg1"/>
                </a:solidFill>
                <a:latin typeface="+mj-lt"/>
                <a:cs typeface="Aharoni" pitchFamily="2" charset="-79"/>
              </a:rPr>
              <a:t>       A.   Multiple Choice Question any 10/12 ………………..Total Mark   10</a:t>
            </a:r>
          </a:p>
          <a:p>
            <a:r>
              <a:rPr lang="en-US" sz="2000" b="1" dirty="0">
                <a:solidFill>
                  <a:schemeClr val="bg1"/>
                </a:solidFill>
                <a:latin typeface="+mj-lt"/>
                <a:cs typeface="Aharoni" pitchFamily="2" charset="-79"/>
              </a:rPr>
              <a:t> </a:t>
            </a:r>
            <a:r>
              <a:rPr lang="en-US" sz="2000" b="1" dirty="0" smtClean="0">
                <a:solidFill>
                  <a:schemeClr val="bg1"/>
                </a:solidFill>
                <a:latin typeface="+mj-lt"/>
                <a:cs typeface="Aharoni" pitchFamily="2" charset="-79"/>
              </a:rPr>
              <a:t>       B.  True /False …..any 10 / 12    ………………………………..Total Mark  10</a:t>
            </a:r>
          </a:p>
          <a:p>
            <a:r>
              <a:rPr lang="en-US" sz="2000" b="1" dirty="0" smtClean="0">
                <a:solidFill>
                  <a:schemeClr val="bg1"/>
                </a:solidFill>
                <a:latin typeface="+mj-lt"/>
                <a:cs typeface="Aharoni" pitchFamily="2" charset="-79"/>
              </a:rPr>
              <a:t>Q.2 Write any 2 out of 3 ………from Chapter 1………………..Total Mark    15</a:t>
            </a:r>
          </a:p>
          <a:p>
            <a:endParaRPr lang="en-US" sz="2000" b="1" dirty="0" smtClean="0">
              <a:solidFill>
                <a:schemeClr val="bg1"/>
              </a:solidFill>
              <a:latin typeface="+mj-lt"/>
              <a:cs typeface="Aharoni" pitchFamily="2" charset="-79"/>
            </a:endParaRPr>
          </a:p>
          <a:p>
            <a:r>
              <a:rPr lang="en-US" sz="2000" b="1" dirty="0" smtClean="0">
                <a:solidFill>
                  <a:schemeClr val="bg1"/>
                </a:solidFill>
                <a:latin typeface="+mj-lt"/>
                <a:cs typeface="Aharoni" pitchFamily="2" charset="-79"/>
              </a:rPr>
              <a:t>Q.3 Write any 2 out of 3 ………from Chapter 2………………..Total Mark    15</a:t>
            </a:r>
          </a:p>
          <a:p>
            <a:endParaRPr lang="en-US" sz="2000" b="1" dirty="0" smtClean="0">
              <a:solidFill>
                <a:schemeClr val="bg1"/>
              </a:solidFill>
              <a:latin typeface="+mj-lt"/>
              <a:cs typeface="Aharoni" pitchFamily="2" charset="-79"/>
            </a:endParaRPr>
          </a:p>
          <a:p>
            <a:r>
              <a:rPr lang="en-US" sz="2000" b="1" dirty="0" smtClean="0">
                <a:solidFill>
                  <a:schemeClr val="bg1"/>
                </a:solidFill>
                <a:latin typeface="+mj-lt"/>
                <a:cs typeface="Aharoni" pitchFamily="2" charset="-79"/>
              </a:rPr>
              <a:t>Q.4 Write any 2 out of 3 ………from Chapter 3………………..Total Mark    15</a:t>
            </a:r>
          </a:p>
          <a:p>
            <a:endParaRPr lang="en-US" sz="2000" b="1" dirty="0" smtClean="0">
              <a:solidFill>
                <a:schemeClr val="bg1"/>
              </a:solidFill>
              <a:latin typeface="+mj-lt"/>
              <a:cs typeface="Aharoni" pitchFamily="2" charset="-79"/>
            </a:endParaRPr>
          </a:p>
          <a:p>
            <a:r>
              <a:rPr lang="en-US" sz="2000" b="1" dirty="0" smtClean="0">
                <a:solidFill>
                  <a:schemeClr val="bg1"/>
                </a:solidFill>
                <a:latin typeface="+mj-lt"/>
                <a:cs typeface="Aharoni" pitchFamily="2" charset="-79"/>
              </a:rPr>
              <a:t>Q.5 Write any 2 out of 3 ………from Chapter 4………………..Total Mark    15</a:t>
            </a:r>
          </a:p>
          <a:p>
            <a:endParaRPr lang="en-US" sz="2000" b="1" dirty="0" smtClean="0">
              <a:solidFill>
                <a:schemeClr val="bg1"/>
              </a:solidFill>
              <a:latin typeface="+mj-lt"/>
              <a:cs typeface="Aharoni" pitchFamily="2" charset="-79"/>
            </a:endParaRPr>
          </a:p>
          <a:p>
            <a:r>
              <a:rPr lang="en-US" sz="2000" b="1" dirty="0" smtClean="0">
                <a:solidFill>
                  <a:schemeClr val="bg1"/>
                </a:solidFill>
                <a:latin typeface="+mj-lt"/>
                <a:cs typeface="Aharoni" pitchFamily="2" charset="-79"/>
              </a:rPr>
              <a:t>Q. 6  Short Notes  any 4 out of 6  … from all Chapters …    Total Mark  20</a:t>
            </a:r>
          </a:p>
          <a:p>
            <a:endParaRPr lang="en-US" dirty="0" smtClean="0"/>
          </a:p>
          <a:p>
            <a:endParaRPr lang="en-US" dirty="0"/>
          </a:p>
          <a:p>
            <a:endParaRPr lang="en-US" dirty="0" smtClean="0"/>
          </a:p>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5"/>
            <a:ext cx="9144000" cy="6856885"/>
          </a:xfrm>
        </p:spPr>
      </p:pic>
      <p:sp>
        <p:nvSpPr>
          <p:cNvPr id="5" name="TextBox 4"/>
          <p:cNvSpPr txBox="1"/>
          <p:nvPr/>
        </p:nvSpPr>
        <p:spPr>
          <a:xfrm>
            <a:off x="533400" y="1143000"/>
            <a:ext cx="8534400" cy="3724096"/>
          </a:xfrm>
          <a:prstGeom prst="rect">
            <a:avLst/>
          </a:prstGeom>
          <a:noFill/>
        </p:spPr>
        <p:txBody>
          <a:bodyPr wrap="square" rtlCol="0">
            <a:spAutoFit/>
          </a:bodyPr>
          <a:lstStyle/>
          <a:p>
            <a:pPr algn="ctr"/>
            <a:endParaRPr lang="en-US" sz="2000" b="1" dirty="0" smtClean="0">
              <a:solidFill>
                <a:srgbClr val="FFFF00"/>
              </a:solidFill>
              <a:latin typeface="+mj-lt"/>
              <a:cs typeface="Aharoni" pitchFamily="2" charset="-79"/>
            </a:endParaRPr>
          </a:p>
          <a:p>
            <a:pPr algn="ctr"/>
            <a:r>
              <a:rPr lang="en-US" sz="3600" b="1" dirty="0" smtClean="0">
                <a:solidFill>
                  <a:schemeClr val="bg1"/>
                </a:solidFill>
                <a:latin typeface="+mj-lt"/>
                <a:cs typeface="Aharoni" pitchFamily="2" charset="-79"/>
              </a:rPr>
              <a:t>Chapter 1:-  Material management and Material Requirement Planning</a:t>
            </a:r>
          </a:p>
          <a:p>
            <a:pPr algn="ctr"/>
            <a:r>
              <a:rPr lang="en-US" sz="3600" b="1" dirty="0" smtClean="0">
                <a:solidFill>
                  <a:schemeClr val="bg1"/>
                </a:solidFill>
                <a:latin typeface="+mj-lt"/>
                <a:cs typeface="Aharoni" pitchFamily="2" charset="-79"/>
              </a:rPr>
              <a:t> It consists of sub three parts as follow</a:t>
            </a:r>
          </a:p>
          <a:p>
            <a:pPr algn="ctr"/>
            <a:endParaRPr lang="en-US" sz="3600" b="1" dirty="0" smtClean="0">
              <a:solidFill>
                <a:schemeClr val="bg1"/>
              </a:solidFill>
              <a:latin typeface="+mj-lt"/>
              <a:cs typeface="Aharoni" pitchFamily="2" charset="-79"/>
            </a:endParaRPr>
          </a:p>
          <a:p>
            <a:endParaRPr lang="en-US" dirty="0" smtClean="0"/>
          </a:p>
          <a:p>
            <a:endParaRPr lang="en-US" dirty="0"/>
          </a:p>
          <a:p>
            <a:endParaRPr lang="en-US" dirty="0" smtClean="0"/>
          </a:p>
          <a:p>
            <a:r>
              <a:rPr lang="en-US" dirty="0" smtClean="0"/>
              <a:t> </a:t>
            </a:r>
            <a:endParaRPr lang="en-US" dirty="0"/>
          </a:p>
        </p:txBody>
      </p:sp>
      <p:sp>
        <p:nvSpPr>
          <p:cNvPr id="4" name="TextBox 3"/>
          <p:cNvSpPr txBox="1"/>
          <p:nvPr/>
        </p:nvSpPr>
        <p:spPr>
          <a:xfrm>
            <a:off x="1371600" y="4114800"/>
            <a:ext cx="7162800" cy="2062103"/>
          </a:xfrm>
          <a:prstGeom prst="rect">
            <a:avLst/>
          </a:prstGeom>
          <a:noFill/>
        </p:spPr>
        <p:txBody>
          <a:bodyPr wrap="square" rtlCol="0">
            <a:spAutoFit/>
          </a:bodyPr>
          <a:lstStyle/>
          <a:p>
            <a:pPr marL="742950" indent="-742950" algn="ctr">
              <a:buFont typeface="+mj-lt"/>
              <a:buAutoNum type="arabicPeriod"/>
            </a:pPr>
            <a:r>
              <a:rPr lang="en-US" sz="3200" b="1" dirty="0" smtClean="0">
                <a:solidFill>
                  <a:schemeClr val="bg1"/>
                </a:solidFill>
                <a:cs typeface="Aharoni" pitchFamily="2" charset="-79"/>
              </a:rPr>
              <a:t>Material Management</a:t>
            </a:r>
          </a:p>
          <a:p>
            <a:pPr marL="742950" indent="-742950" algn="ctr">
              <a:buFont typeface="+mj-lt"/>
              <a:buAutoNum type="arabicPeriod"/>
            </a:pPr>
            <a:r>
              <a:rPr lang="en-US" sz="3200" b="1" dirty="0" smtClean="0">
                <a:solidFill>
                  <a:schemeClr val="bg1"/>
                </a:solidFill>
                <a:cs typeface="Aharoni" pitchFamily="2" charset="-79"/>
              </a:rPr>
              <a:t>Material Budget</a:t>
            </a:r>
          </a:p>
          <a:p>
            <a:pPr marL="742950" indent="-742950" algn="ctr">
              <a:buFont typeface="+mj-lt"/>
              <a:buAutoNum type="arabicPeriod"/>
            </a:pPr>
            <a:r>
              <a:rPr lang="en-US" sz="3200" b="1" dirty="0" smtClean="0">
                <a:solidFill>
                  <a:schemeClr val="bg1"/>
                </a:solidFill>
                <a:cs typeface="Aharoni" pitchFamily="2" charset="-79"/>
              </a:rPr>
              <a:t>MRP</a:t>
            </a:r>
          </a:p>
          <a:p>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9" presetClass="path" presetSubtype="0" accel="50000" decel="50000" fill="hold" grpId="0" nodeType="clickEffect">
                                  <p:stCondLst>
                                    <p:cond delay="0"/>
                                  </p:stCondLst>
                                  <p:childTnLst>
                                    <p:animMotion origin="layout" path="M -3.33333E-6 2.71676E-6 C 0.06893 2.71676E-6 0.12396 -0.07468 0.12396 -0.16648 C 0.12396 -0.07468 0.179 -0.00139 0.24792 -0.00139 C 0.179 -0.00139 0.125 0.07468 0.125 0.16647 C 0.125 0.07468 0.06893 2.71676E-6 -3.33333E-6 2.71676E-6 Z " pathEditMode="relative" rAng="0" ptsTypes="fffff">
                                      <p:cBhvr>
                                        <p:cTn id="11" dur="2000" fill="hold"/>
                                        <p:tgtEl>
                                          <p:spTgt spid="4"/>
                                        </p:tgtEl>
                                        <p:attrNameLst>
                                          <p:attrName>ppt_x</p:attrName>
                                          <p:attrName>ppt_y</p:attrName>
                                        </p:attrNameLst>
                                      </p:cBhvr>
                                      <p:rCtr x="124"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0"/>
            <a:ext cx="8382000" cy="10156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latin typeface="Aharoni" pitchFamily="2" charset="-79"/>
                <a:cs typeface="Aharoni" pitchFamily="2" charset="-79"/>
              </a:rPr>
              <a:t>Q.1 :- </a:t>
            </a:r>
            <a:r>
              <a:rPr lang="en-US" b="1" dirty="0" smtClean="0"/>
              <a:t>Material management , Meaning, Definition and Objective of Material Management</a:t>
            </a:r>
            <a:endParaRPr lang="en-US" sz="1600" dirty="0" smtClean="0"/>
          </a:p>
          <a:p>
            <a:r>
              <a:rPr lang="en-US" b="1" dirty="0" smtClean="0"/>
              <a:t>  </a:t>
            </a:r>
            <a:endParaRPr lang="en-US" sz="2000" dirty="0"/>
          </a:p>
        </p:txBody>
      </p:sp>
      <p:sp>
        <p:nvSpPr>
          <p:cNvPr id="4" name="TextBox 3"/>
          <p:cNvSpPr txBox="1"/>
          <p:nvPr/>
        </p:nvSpPr>
        <p:spPr>
          <a:xfrm>
            <a:off x="228600" y="1447800"/>
            <a:ext cx="8458200" cy="5632311"/>
          </a:xfrm>
          <a:prstGeom prst="rect">
            <a:avLst/>
          </a:prstGeom>
          <a:noFill/>
        </p:spPr>
        <p:txBody>
          <a:bodyPr wrap="square" rtlCol="0">
            <a:spAutoFit/>
          </a:bodyPr>
          <a:lstStyle/>
          <a:p>
            <a:pPr algn="ctr"/>
            <a:endParaRPr lang="en-US" sz="2400" dirty="0" smtClean="0">
              <a:solidFill>
                <a:schemeClr val="bg1"/>
              </a:solidFill>
              <a:latin typeface="Aharoni" pitchFamily="2" charset="-79"/>
              <a:cs typeface="Aharoni" pitchFamily="2" charset="-79"/>
            </a:endParaRPr>
          </a:p>
          <a:p>
            <a:pPr algn="ctr"/>
            <a:endParaRPr lang="en-US" sz="2400" dirty="0" smtClean="0">
              <a:solidFill>
                <a:srgbClr val="FFFF00"/>
              </a:solidFill>
              <a:latin typeface="Aharoni" pitchFamily="2" charset="-79"/>
              <a:cs typeface="Aharoni" pitchFamily="2" charset="-79"/>
            </a:endParaRPr>
          </a:p>
          <a:p>
            <a:r>
              <a:rPr lang="en-US" sz="2400" dirty="0" smtClean="0">
                <a:solidFill>
                  <a:srgbClr val="FFFF00"/>
                </a:solidFill>
                <a:latin typeface="Aharoni" pitchFamily="2" charset="-79"/>
                <a:cs typeface="Aharoni" pitchFamily="2" charset="-79"/>
              </a:rPr>
              <a:t>Meaning:- </a:t>
            </a:r>
            <a:r>
              <a:rPr lang="en-US" sz="2400" dirty="0" smtClean="0">
                <a:solidFill>
                  <a:schemeClr val="bg1"/>
                </a:solidFill>
                <a:latin typeface="Aharoni" pitchFamily="2" charset="-79"/>
                <a:cs typeface="Aharoni" pitchFamily="2" charset="-79"/>
              </a:rPr>
              <a:t>Material means all commodities are used for the production purpose. It consists of Raw Materials, factory supplies such as oil, grease, component parts, etc. These are collectively described as Store and normally stored in store room.</a:t>
            </a:r>
          </a:p>
          <a:p>
            <a:r>
              <a:rPr lang="en-US" sz="2400" dirty="0" smtClean="0">
                <a:solidFill>
                  <a:schemeClr val="bg1"/>
                </a:solidFill>
                <a:latin typeface="Aharoni" pitchFamily="2" charset="-79"/>
                <a:cs typeface="Aharoni" pitchFamily="2" charset="-79"/>
              </a:rPr>
              <a:t>(Commodities-RM,OIL,-STORE)</a:t>
            </a:r>
          </a:p>
          <a:p>
            <a:r>
              <a:rPr lang="en-US" sz="2400" dirty="0" smtClean="0">
                <a:solidFill>
                  <a:schemeClr val="bg1"/>
                </a:solidFill>
                <a:latin typeface="Aharoni" pitchFamily="2" charset="-79"/>
                <a:cs typeface="Aharoni" pitchFamily="2" charset="-79"/>
              </a:rPr>
              <a:t> </a:t>
            </a:r>
          </a:p>
          <a:p>
            <a:r>
              <a:rPr lang="en-US" sz="2400" dirty="0" smtClean="0">
                <a:solidFill>
                  <a:schemeClr val="bg1"/>
                </a:solidFill>
                <a:latin typeface="Aharoni" pitchFamily="2" charset="-79"/>
                <a:cs typeface="Aharoni" pitchFamily="2" charset="-79"/>
              </a:rPr>
              <a:t>The cost of raw materials ranges from 50% to 85% in the factory. 1/3 total assets of the company is in the form of material management.</a:t>
            </a:r>
          </a:p>
          <a:p>
            <a:r>
              <a:rPr lang="en-US" sz="2400" dirty="0" smtClean="0">
                <a:solidFill>
                  <a:schemeClr val="bg1"/>
                </a:solidFill>
                <a:latin typeface="Aharoni" pitchFamily="2" charset="-79"/>
                <a:cs typeface="Aharoni" pitchFamily="2" charset="-79"/>
              </a:rPr>
              <a:t>Sugar Industry-  Sugarcane	Raw material</a:t>
            </a:r>
          </a:p>
          <a:p>
            <a:r>
              <a:rPr lang="en-US" sz="2400" dirty="0" smtClean="0">
                <a:solidFill>
                  <a:schemeClr val="bg1"/>
                </a:solidFill>
                <a:latin typeface="Aharoni" pitchFamily="2" charset="-79"/>
                <a:cs typeface="Aharoni" pitchFamily="2" charset="-79"/>
              </a:rPr>
              <a:t>Petrol Industry – Crude oil	Raw material</a:t>
            </a:r>
          </a:p>
          <a:p>
            <a:pPr algn="ctr"/>
            <a:endParaRPr lang="en-US" sz="2400" dirty="0" smtClean="0">
              <a:solidFill>
                <a:schemeClr val="bg1"/>
              </a:solidFill>
              <a:latin typeface="Aharoni" pitchFamily="2" charset="-79"/>
              <a:cs typeface="Aharoni" pitchFamily="2" charset="-79"/>
            </a:endParaRPr>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nodePh="1">
                                  <p:stCondLst>
                                    <p:cond delay="0"/>
                                  </p:stCondLst>
                                  <p:endCondLst>
                                    <p:cond evt="begin" delay="0">
                                      <p:tn val="10"/>
                                    </p:cond>
                                  </p:end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ox(in)">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0"/>
            <a:ext cx="8382000" cy="10156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latin typeface="Aharoni" pitchFamily="2" charset="-79"/>
                <a:cs typeface="Aharoni" pitchFamily="2" charset="-79"/>
              </a:rPr>
              <a:t>Q.1 :- </a:t>
            </a:r>
            <a:r>
              <a:rPr lang="en-US" b="1" dirty="0" smtClean="0"/>
              <a:t> Material management , Meaning, Definition and Objective of Material Management</a:t>
            </a:r>
            <a:endParaRPr lang="en-US" sz="1600" dirty="0" smtClean="0"/>
          </a:p>
          <a:p>
            <a:r>
              <a:rPr lang="en-US" b="1" dirty="0" smtClean="0"/>
              <a:t>  </a:t>
            </a:r>
            <a:endParaRPr lang="en-US" sz="2000" dirty="0"/>
          </a:p>
        </p:txBody>
      </p:sp>
      <p:sp>
        <p:nvSpPr>
          <p:cNvPr id="4" name="TextBox 3"/>
          <p:cNvSpPr txBox="1"/>
          <p:nvPr/>
        </p:nvSpPr>
        <p:spPr>
          <a:xfrm>
            <a:off x="228600" y="1219200"/>
            <a:ext cx="8458200" cy="5632311"/>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endParaRPr lang="en-US" sz="2400" dirty="0" smtClean="0">
              <a:solidFill>
                <a:schemeClr val="bg1"/>
              </a:solidFill>
              <a:latin typeface="Aharoni" pitchFamily="2" charset="-79"/>
              <a:cs typeface="Aharoni" pitchFamily="2" charset="-79"/>
            </a:endParaRPr>
          </a:p>
          <a:p>
            <a:endParaRPr lang="en-US" sz="2400" dirty="0" smtClean="0">
              <a:solidFill>
                <a:schemeClr val="bg1"/>
              </a:solidFill>
              <a:latin typeface="Aharoni" pitchFamily="2" charset="-79"/>
              <a:cs typeface="Aharoni" pitchFamily="2" charset="-79"/>
            </a:endParaRPr>
          </a:p>
          <a:p>
            <a:r>
              <a:rPr lang="en-US" sz="2400" dirty="0" smtClean="0">
                <a:solidFill>
                  <a:srgbClr val="FFFF00"/>
                </a:solidFill>
                <a:latin typeface="Aharoni" pitchFamily="2" charset="-79"/>
                <a:cs typeface="Aharoni" pitchFamily="2" charset="-79"/>
              </a:rPr>
              <a:t>It is branch of Material  Management which deals with </a:t>
            </a:r>
          </a:p>
          <a:p>
            <a:r>
              <a:rPr lang="en-US" sz="2400" dirty="0" smtClean="0">
                <a:solidFill>
                  <a:srgbClr val="FF0000"/>
                </a:solidFill>
                <a:latin typeface="Aharoni" pitchFamily="2" charset="-79"/>
                <a:cs typeface="Aharoni" pitchFamily="2" charset="-79"/>
              </a:rPr>
              <a:t>1.Material Cost</a:t>
            </a:r>
          </a:p>
          <a:p>
            <a:r>
              <a:rPr lang="en-US" sz="2400" dirty="0" smtClean="0">
                <a:solidFill>
                  <a:srgbClr val="FF0000"/>
                </a:solidFill>
                <a:latin typeface="Aharoni" pitchFamily="2" charset="-79"/>
                <a:cs typeface="Aharoni" pitchFamily="2" charset="-79"/>
              </a:rPr>
              <a:t>2.Material Supply</a:t>
            </a:r>
          </a:p>
          <a:p>
            <a:r>
              <a:rPr lang="en-US" sz="2400" dirty="0" smtClean="0">
                <a:solidFill>
                  <a:srgbClr val="FF0000"/>
                </a:solidFill>
                <a:latin typeface="Aharoni" pitchFamily="2" charset="-79"/>
                <a:cs typeface="Aharoni" pitchFamily="2" charset="-79"/>
              </a:rPr>
              <a:t>3.Material Utilization</a:t>
            </a:r>
            <a:r>
              <a:rPr lang="en-US" sz="2400" dirty="0" smtClean="0">
                <a:solidFill>
                  <a:srgbClr val="FF0000"/>
                </a:solidFill>
                <a:latin typeface="Aharoni" pitchFamily="2" charset="-79"/>
                <a:cs typeface="Aharoni" pitchFamily="2" charset="-79"/>
              </a:rPr>
              <a:t> </a:t>
            </a:r>
          </a:p>
          <a:p>
            <a:endParaRPr lang="en-US" sz="2400" dirty="0" smtClean="0">
              <a:solidFill>
                <a:srgbClr val="FFFF00"/>
              </a:solidFill>
              <a:latin typeface="Aharoni" pitchFamily="2" charset="-79"/>
              <a:cs typeface="Aharoni" pitchFamily="2" charset="-79"/>
            </a:endParaRPr>
          </a:p>
          <a:p>
            <a:r>
              <a:rPr lang="en-US" sz="2400" dirty="0" smtClean="0">
                <a:solidFill>
                  <a:srgbClr val="FFFF00"/>
                </a:solidFill>
                <a:latin typeface="Aharoni" pitchFamily="2" charset="-79"/>
                <a:cs typeface="Aharoni" pitchFamily="2" charset="-79"/>
              </a:rPr>
              <a:t>Definition</a:t>
            </a:r>
            <a:r>
              <a:rPr lang="en-US" sz="2400" dirty="0" smtClean="0">
                <a:solidFill>
                  <a:srgbClr val="FFFF00"/>
                </a:solidFill>
                <a:latin typeface="Aharoni" pitchFamily="2" charset="-79"/>
                <a:cs typeface="Aharoni" pitchFamily="2" charset="-79"/>
              </a:rPr>
              <a:t>:- </a:t>
            </a:r>
            <a:r>
              <a:rPr lang="en-US" sz="2400" dirty="0" smtClean="0">
                <a:solidFill>
                  <a:schemeClr val="bg1"/>
                </a:solidFill>
                <a:latin typeface="Aharoni" pitchFamily="2" charset="-79"/>
                <a:cs typeface="Aharoni" pitchFamily="2" charset="-79"/>
              </a:rPr>
              <a:t>Peter Baily and David Farmer define</a:t>
            </a:r>
          </a:p>
          <a:p>
            <a:endParaRPr lang="en-US" sz="2400" dirty="0" smtClean="0">
              <a:solidFill>
                <a:schemeClr val="bg1"/>
              </a:solidFill>
              <a:latin typeface="Aharoni" pitchFamily="2" charset="-79"/>
              <a:cs typeface="Aharoni" pitchFamily="2" charset="-79"/>
            </a:endParaRPr>
          </a:p>
          <a:p>
            <a:r>
              <a:rPr lang="en-US" sz="2400" dirty="0" smtClean="0">
                <a:solidFill>
                  <a:schemeClr val="bg1"/>
                </a:solidFill>
                <a:latin typeface="Aharoni" pitchFamily="2" charset="-79"/>
                <a:cs typeface="Aharoni" pitchFamily="2" charset="-79"/>
              </a:rPr>
              <a:t>“ The term material management is used for the group of activities concerned with getting purchased materials and service to the point where they are economically useful”.</a:t>
            </a:r>
          </a:p>
          <a:p>
            <a:endParaRPr lang="en-US" sz="2400" dirty="0" smtClean="0">
              <a:solidFill>
                <a:schemeClr val="bg1"/>
              </a:solidFill>
              <a:latin typeface="Aharoni" pitchFamily="2" charset="-79"/>
              <a:cs typeface="Aharoni" pitchFamily="2" charset="-79"/>
            </a:endParaRPr>
          </a:p>
          <a:p>
            <a:pPr algn="ctr"/>
            <a:endParaRPr lang="en-US" sz="2400" dirty="0" smtClean="0">
              <a:solidFill>
                <a:schemeClr val="bg1"/>
              </a:solidFill>
              <a:latin typeface="Aharoni" pitchFamily="2" charset="-79"/>
              <a:cs typeface="Aharoni" pitchFamily="2" charset="-79"/>
            </a:endParaRPr>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nodePh="1">
                                  <p:stCondLst>
                                    <p:cond delay="0"/>
                                  </p:stCondLst>
                                  <p:endCondLst>
                                    <p:cond evt="begin" delay="0">
                                      <p:tn val="10"/>
                                    </p:cond>
                                  </p:end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mph" presetSubtype="0" fill="hold" nodeType="clickEffect">
                                  <p:stCondLst>
                                    <p:cond delay="0"/>
                                  </p:stCondLst>
                                  <p:childTnLst>
                                    <p:animScale>
                                      <p:cBhvr>
                                        <p:cTn id="16" dur="2000" fill="hold"/>
                                        <p:tgtEl>
                                          <p:spTgt spid="4">
                                            <p:txEl>
                                              <p:pRg st="2" end="2"/>
                                            </p:txEl>
                                          </p:spTgt>
                                        </p:tgtEl>
                                      </p:cBhvr>
                                      <p:by x="150000" y="150000"/>
                                    </p:animScale>
                                  </p:childTnLst>
                                </p:cTn>
                              </p:par>
                            </p:childTnLst>
                          </p:cTn>
                        </p:par>
                      </p:childTnLst>
                    </p:cTn>
                  </p:par>
                  <p:par>
                    <p:cTn id="17" fill="hold">
                      <p:stCondLst>
                        <p:cond delay="indefinite"/>
                      </p:stCondLst>
                      <p:childTnLst>
                        <p:par>
                          <p:cTn id="18" fill="hold">
                            <p:stCondLst>
                              <p:cond delay="0"/>
                            </p:stCondLst>
                            <p:childTnLst>
                              <p:par>
                                <p:cTn id="19" presetID="6" presetClass="emph" presetSubtype="0" fill="hold" nodeType="clickEffect">
                                  <p:stCondLst>
                                    <p:cond delay="0"/>
                                  </p:stCondLst>
                                  <p:childTnLst>
                                    <p:animScale>
                                      <p:cBhvr>
                                        <p:cTn id="20" dur="2000" fill="hold"/>
                                        <p:tgtEl>
                                          <p:spTgt spid="4">
                                            <p:txEl>
                                              <p:pRg st="3" end="3"/>
                                            </p:txEl>
                                          </p:spTgt>
                                        </p:tgtEl>
                                      </p:cBhvr>
                                      <p:by x="150000" y="150000"/>
                                    </p:animScale>
                                  </p:childTnLst>
                                </p:cTn>
                              </p:par>
                            </p:childTnLst>
                          </p:cTn>
                        </p:par>
                      </p:childTnLst>
                    </p:cTn>
                  </p:par>
                  <p:par>
                    <p:cTn id="21" fill="hold">
                      <p:stCondLst>
                        <p:cond delay="indefinite"/>
                      </p:stCondLst>
                      <p:childTnLst>
                        <p:par>
                          <p:cTn id="22" fill="hold">
                            <p:stCondLst>
                              <p:cond delay="0"/>
                            </p:stCondLst>
                            <p:childTnLst>
                              <p:par>
                                <p:cTn id="23" presetID="6" presetClass="emph" presetSubtype="0" fill="hold" nodeType="clickEffect">
                                  <p:stCondLst>
                                    <p:cond delay="0"/>
                                  </p:stCondLst>
                                  <p:childTnLst>
                                    <p:animScale>
                                      <p:cBhvr>
                                        <p:cTn id="24" dur="2000" fill="hold"/>
                                        <p:tgtEl>
                                          <p:spTgt spid="4">
                                            <p:txEl>
                                              <p:pRg st="4" end="4"/>
                                            </p:txEl>
                                          </p:spTgt>
                                        </p:tgtEl>
                                      </p:cBhvr>
                                      <p:by x="150000" y="150000"/>
                                    </p:animScale>
                                  </p:childTnLst>
                                </p:cTn>
                              </p:par>
                            </p:childTnLst>
                          </p:cTn>
                        </p:par>
                      </p:childTnLst>
                    </p:cTn>
                  </p:par>
                  <p:par>
                    <p:cTn id="25" fill="hold">
                      <p:stCondLst>
                        <p:cond delay="indefinite"/>
                      </p:stCondLst>
                      <p:childTnLst>
                        <p:par>
                          <p:cTn id="26" fill="hold">
                            <p:stCondLst>
                              <p:cond delay="0"/>
                            </p:stCondLst>
                            <p:childTnLst>
                              <p:par>
                                <p:cTn id="27" presetID="6" presetClass="emph" presetSubtype="0" fill="hold" nodeType="clickEffect">
                                  <p:stCondLst>
                                    <p:cond delay="0"/>
                                  </p:stCondLst>
                                  <p:childTnLst>
                                    <p:animScale>
                                      <p:cBhvr>
                                        <p:cTn id="28" dur="2000" fill="hold"/>
                                        <p:tgtEl>
                                          <p:spTgt spid="4">
                                            <p:txEl>
                                              <p:pRg st="5" end="5"/>
                                            </p:txEl>
                                          </p:spTgt>
                                        </p:tgtEl>
                                      </p:cBhvr>
                                      <p:by x="150000" y="150000"/>
                                    </p:animScale>
                                  </p:childTnLst>
                                </p:cTn>
                              </p:par>
                            </p:childTnLst>
                          </p:cTn>
                        </p:par>
                      </p:childTnLst>
                    </p:cTn>
                  </p:par>
                  <p:par>
                    <p:cTn id="29" fill="hold">
                      <p:stCondLst>
                        <p:cond delay="indefinite"/>
                      </p:stCondLst>
                      <p:childTnLst>
                        <p:par>
                          <p:cTn id="30" fill="hold">
                            <p:stCondLst>
                              <p:cond delay="0"/>
                            </p:stCondLst>
                            <p:childTnLst>
                              <p:par>
                                <p:cTn id="31" presetID="6" presetClass="emph" presetSubtype="0" fill="hold" nodeType="clickEffect">
                                  <p:stCondLst>
                                    <p:cond delay="0"/>
                                  </p:stCondLst>
                                  <p:childTnLst>
                                    <p:animScale>
                                      <p:cBhvr>
                                        <p:cTn id="32" dur="2000" fill="hold"/>
                                        <p:tgtEl>
                                          <p:spTgt spid="4">
                                            <p:txEl>
                                              <p:pRg st="7" end="7"/>
                                            </p:txEl>
                                          </p:spTgt>
                                        </p:tgtEl>
                                      </p:cBhvr>
                                      <p:by x="150000" y="150000"/>
                                    </p:animScale>
                                  </p:childTnLst>
                                </p:cTn>
                              </p:par>
                            </p:childTnLst>
                          </p:cTn>
                        </p:par>
                      </p:childTnLst>
                    </p:cTn>
                  </p:par>
                  <p:par>
                    <p:cTn id="33" fill="hold">
                      <p:stCondLst>
                        <p:cond delay="indefinite"/>
                      </p:stCondLst>
                      <p:childTnLst>
                        <p:par>
                          <p:cTn id="34" fill="hold">
                            <p:stCondLst>
                              <p:cond delay="0"/>
                            </p:stCondLst>
                            <p:childTnLst>
                              <p:par>
                                <p:cTn id="35" presetID="5" presetClass="exit" presetSubtype="10" fill="hold" nodeType="clickEffect">
                                  <p:stCondLst>
                                    <p:cond delay="0"/>
                                  </p:stCondLst>
                                  <p:childTnLst>
                                    <p:animEffect transition="out" filter="checkerboard(across)">
                                      <p:cBhvr>
                                        <p:cTn id="36" dur="500"/>
                                        <p:tgtEl>
                                          <p:spTgt spid="4">
                                            <p:txEl>
                                              <p:pRg st="9" end="9"/>
                                            </p:txEl>
                                          </p:spTgt>
                                        </p:tgtEl>
                                      </p:cBhvr>
                                    </p:animEffect>
                                    <p:set>
                                      <p:cBhvr>
                                        <p:cTn id="37" dur="1" fill="hold">
                                          <p:stCondLst>
                                            <p:cond delay="499"/>
                                          </p:stCondLst>
                                        </p:cTn>
                                        <p:tgtEl>
                                          <p:spTgt spid="4">
                                            <p:txEl>
                                              <p:pRg st="9" end="9"/>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76200"/>
            <a:ext cx="9144000" cy="6856885"/>
          </a:xfrm>
        </p:spPr>
      </p:pic>
      <p:sp>
        <p:nvSpPr>
          <p:cNvPr id="6" name="TextBox 5"/>
          <p:cNvSpPr txBox="1"/>
          <p:nvPr/>
        </p:nvSpPr>
        <p:spPr>
          <a:xfrm>
            <a:off x="1295400" y="381000"/>
            <a:ext cx="6934200" cy="369332"/>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b="1" dirty="0" smtClean="0">
                <a:solidFill>
                  <a:schemeClr val="bg1"/>
                </a:solidFill>
              </a:rPr>
              <a:t> Objectives of Material Management </a:t>
            </a:r>
            <a:endParaRPr lang="en-US" b="1" dirty="0">
              <a:solidFill>
                <a:schemeClr val="bg1"/>
              </a:solidFill>
            </a:endParaRPr>
          </a:p>
        </p:txBody>
      </p:sp>
      <p:sp>
        <p:nvSpPr>
          <p:cNvPr id="7" name="TextBox 6"/>
          <p:cNvSpPr txBox="1"/>
          <p:nvPr/>
        </p:nvSpPr>
        <p:spPr>
          <a:xfrm>
            <a:off x="2133600" y="1143000"/>
            <a:ext cx="52578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dirty="0" smtClean="0">
                <a:solidFill>
                  <a:schemeClr val="bg1"/>
                </a:solidFill>
              </a:rPr>
              <a:t>(</a:t>
            </a:r>
            <a:r>
              <a:rPr lang="en-US" b="1" dirty="0" smtClean="0">
                <a:solidFill>
                  <a:schemeClr val="bg1"/>
                </a:solidFill>
              </a:rPr>
              <a:t>Shortcut to remember ) (</a:t>
            </a:r>
            <a:r>
              <a:rPr lang="en-US" b="1" dirty="0" smtClean="0"/>
              <a:t>OM. EPIF</a:t>
            </a:r>
            <a:r>
              <a:rPr lang="en-US" b="1" dirty="0" smtClean="0">
                <a:solidFill>
                  <a:schemeClr val="bg1"/>
                </a:solidFill>
              </a:rPr>
              <a:t>)</a:t>
            </a:r>
            <a:endParaRPr lang="en-US" b="1" dirty="0">
              <a:solidFill>
                <a:schemeClr val="bg1"/>
              </a:solidFill>
            </a:endParaRPr>
          </a:p>
        </p:txBody>
      </p:sp>
      <p:sp>
        <p:nvSpPr>
          <p:cNvPr id="19" name="TextBox 18"/>
          <p:cNvSpPr txBox="1"/>
          <p:nvPr/>
        </p:nvSpPr>
        <p:spPr>
          <a:xfrm>
            <a:off x="685800" y="1905000"/>
            <a:ext cx="80772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lvl="2"/>
            <a:r>
              <a:rPr lang="en-US" b="1" dirty="0" smtClean="0"/>
              <a:t>1. O</a:t>
            </a:r>
            <a:r>
              <a:rPr lang="en-US" dirty="0" smtClean="0"/>
              <a:t>ptimum stocking :-                      No under stocking and NO over stocking </a:t>
            </a:r>
            <a:endParaRPr lang="en-US" sz="1600" dirty="0" smtClean="0"/>
          </a:p>
        </p:txBody>
      </p:sp>
      <p:sp>
        <p:nvSpPr>
          <p:cNvPr id="21" name="TextBox 20"/>
          <p:cNvSpPr txBox="1"/>
          <p:nvPr/>
        </p:nvSpPr>
        <p:spPr>
          <a:xfrm>
            <a:off x="609600" y="2514600"/>
            <a:ext cx="80772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lvl="2"/>
            <a:r>
              <a:rPr lang="en-US" b="1" dirty="0" smtClean="0"/>
              <a:t>2. M</a:t>
            </a:r>
            <a:r>
              <a:rPr lang="en-US" dirty="0" smtClean="0"/>
              <a:t>inimize wastage :-                      Save wastage, No theft or loss of materials</a:t>
            </a:r>
          </a:p>
        </p:txBody>
      </p:sp>
      <p:sp>
        <p:nvSpPr>
          <p:cNvPr id="22" name="TextBox 21"/>
          <p:cNvSpPr txBox="1"/>
          <p:nvPr/>
        </p:nvSpPr>
        <p:spPr>
          <a:xfrm>
            <a:off x="609600" y="3124200"/>
            <a:ext cx="8077200"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lvl="2"/>
            <a:r>
              <a:rPr lang="en-US" b="1" dirty="0" smtClean="0"/>
              <a:t>3. E</a:t>
            </a:r>
            <a:r>
              <a:rPr lang="en-US" dirty="0" smtClean="0"/>
              <a:t>conomy in purchasing :-  Buy material at lower price with better quality Raw materials</a:t>
            </a:r>
          </a:p>
        </p:txBody>
      </p:sp>
      <p:sp>
        <p:nvSpPr>
          <p:cNvPr id="23" name="TextBox 22"/>
          <p:cNvSpPr txBox="1"/>
          <p:nvPr/>
        </p:nvSpPr>
        <p:spPr>
          <a:xfrm>
            <a:off x="609600" y="4267200"/>
            <a:ext cx="80772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lvl="2"/>
            <a:r>
              <a:rPr lang="en-US" b="1" dirty="0" smtClean="0"/>
              <a:t>4.P</a:t>
            </a:r>
            <a:r>
              <a:rPr lang="en-US" dirty="0" smtClean="0"/>
              <a:t>roper quality :-                             better quality of R.M. with average price </a:t>
            </a:r>
          </a:p>
        </p:txBody>
      </p:sp>
      <p:sp>
        <p:nvSpPr>
          <p:cNvPr id="24" name="TextBox 23"/>
          <p:cNvSpPr txBox="1"/>
          <p:nvPr/>
        </p:nvSpPr>
        <p:spPr>
          <a:xfrm>
            <a:off x="685800" y="5193268"/>
            <a:ext cx="80772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lvl="2"/>
            <a:r>
              <a:rPr lang="en-US" b="1" dirty="0" smtClean="0"/>
              <a:t>5. I</a:t>
            </a:r>
            <a:r>
              <a:rPr lang="en-US" dirty="0" smtClean="0"/>
              <a:t>nformation system :-    Data or Information available about stock of materials </a:t>
            </a:r>
          </a:p>
        </p:txBody>
      </p:sp>
      <p:sp>
        <p:nvSpPr>
          <p:cNvPr id="25" name="TextBox 24"/>
          <p:cNvSpPr txBox="1"/>
          <p:nvPr/>
        </p:nvSpPr>
        <p:spPr>
          <a:xfrm>
            <a:off x="685800" y="5879068"/>
            <a:ext cx="80772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lvl="2"/>
            <a:r>
              <a:rPr lang="en-US" b="1" dirty="0" smtClean="0"/>
              <a:t>6. F</a:t>
            </a:r>
            <a:r>
              <a:rPr lang="en-US" dirty="0" smtClean="0"/>
              <a:t>ixing Responsibility:-                   Assign duties and responsibility to the people</a:t>
            </a:r>
            <a:endParaRPr lang="en-US" sz="1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diamond(in)">
                                      <p:cBhvr>
                                        <p:cTn id="12" dur="20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diamond(in)">
                                      <p:cBhvr>
                                        <p:cTn id="17" dur="20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diamond(in)">
                                      <p:cBhvr>
                                        <p:cTn id="22" dur="20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diamond(in)">
                                      <p:cBhvr>
                                        <p:cTn id="27" dur="20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diamond(in)">
                                      <p:cBhvr>
                                        <p:cTn id="32" dur="2000"/>
                                        <p:tgtEl>
                                          <p:spTgt spid="24"/>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diamond(in)">
                                      <p:cBhvr>
                                        <p:cTn id="37" dur="2000"/>
                                        <p:tgtEl>
                                          <p:spTgt spid="25"/>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mph" presetSubtype="0" fill="hold" nodeType="clickEffect">
                                  <p:stCondLst>
                                    <p:cond delay="0"/>
                                  </p:stCondLst>
                                  <p:childTnLst>
                                    <p:animScale>
                                      <p:cBhvr>
                                        <p:cTn id="41" dur="2000" fill="hold"/>
                                        <p:tgtEl>
                                          <p:spTgt spid="7">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9" grpId="0" animBg="1"/>
      <p:bldP spid="21" grpId="0" animBg="1"/>
      <p:bldP spid="22" grpId="0" animBg="1"/>
      <p:bldP spid="23" grpId="0" animBg="1"/>
      <p:bldP spid="24" grpId="0" animBg="1"/>
      <p:bldP spid="2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2246769"/>
          </a:xfrm>
          <a:prstGeom prst="rect">
            <a:avLst/>
          </a:prstGeom>
          <a:noFill/>
        </p:spPr>
        <p:txBody>
          <a:bodyPr wrap="square" rtlCol="0">
            <a:spAutoFit/>
          </a:bodyPr>
          <a:lstStyle/>
          <a:p>
            <a:r>
              <a:rPr lang="en-US" sz="2800" dirty="0" smtClean="0">
                <a:solidFill>
                  <a:srgbClr val="FFFF00"/>
                </a:solidFill>
                <a:latin typeface="Aharoni" pitchFamily="2" charset="-79"/>
                <a:cs typeface="Aharoni" pitchFamily="2" charset="-79"/>
              </a:rPr>
              <a:t>1.</a:t>
            </a:r>
            <a:r>
              <a:rPr lang="en-US" sz="2800" b="1" dirty="0" smtClean="0">
                <a:solidFill>
                  <a:srgbClr val="FFFF00"/>
                </a:solidFill>
                <a:latin typeface="Aharoni" pitchFamily="2" charset="-79"/>
                <a:cs typeface="Aharoni" pitchFamily="2" charset="-79"/>
              </a:rPr>
              <a:t>O</a:t>
            </a:r>
            <a:r>
              <a:rPr lang="en-US" sz="2800" dirty="0" smtClean="0">
                <a:solidFill>
                  <a:srgbClr val="FFFF00"/>
                </a:solidFill>
                <a:latin typeface="Aharoni" pitchFamily="2" charset="-79"/>
                <a:cs typeface="Aharoni" pitchFamily="2" charset="-79"/>
              </a:rPr>
              <a:t>ptimum stocking :</a:t>
            </a:r>
            <a:r>
              <a:rPr lang="en-US" sz="2800" dirty="0" smtClean="0">
                <a:latin typeface="Aharoni" pitchFamily="2" charset="-79"/>
                <a:cs typeface="Aharoni" pitchFamily="2" charset="-79"/>
              </a:rPr>
              <a:t>- </a:t>
            </a:r>
          </a:p>
          <a:p>
            <a:r>
              <a:rPr lang="en-US" sz="2800" dirty="0" smtClean="0">
                <a:latin typeface="Aharoni" pitchFamily="2" charset="-79"/>
                <a:cs typeface="Aharoni" pitchFamily="2" charset="-79"/>
              </a:rPr>
              <a:t>                     </a:t>
            </a:r>
          </a:p>
          <a:p>
            <a:r>
              <a:rPr lang="en-US" sz="2800" dirty="0" smtClean="0">
                <a:solidFill>
                  <a:schemeClr val="bg1"/>
                </a:solidFill>
                <a:latin typeface="Aharoni" pitchFamily="2" charset="-79"/>
                <a:cs typeface="Aharoni" pitchFamily="2" charset="-79"/>
              </a:rPr>
              <a:t>No under stocking and NO over stocking </a:t>
            </a:r>
          </a:p>
          <a:p>
            <a:pPr>
              <a:buFont typeface="Wingdings" pitchFamily="2" charset="2"/>
              <a:buChar char="v"/>
            </a:pPr>
            <a:endParaRPr lang="en-US" sz="2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668</TotalTime>
  <Words>607</Words>
  <Application>Microsoft Office PowerPoint</Application>
  <PresentationFormat>On-screen Show (4:3)</PresentationFormat>
  <Paragraphs>124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56</cp:revision>
  <dcterms:created xsi:type="dcterms:W3CDTF">2020-06-02T07:05:21Z</dcterms:created>
  <dcterms:modified xsi:type="dcterms:W3CDTF">2021-09-22T04:53:30Z</dcterms:modified>
</cp:coreProperties>
</file>